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0" r:id="rId2"/>
  </p:sldMasterIdLst>
  <p:notesMasterIdLst>
    <p:notesMasterId r:id="rId25"/>
  </p:notesMasterIdLst>
  <p:sldIdLst>
    <p:sldId id="256" r:id="rId3"/>
    <p:sldId id="279" r:id="rId4"/>
    <p:sldId id="278" r:id="rId5"/>
    <p:sldId id="281" r:id="rId6"/>
    <p:sldId id="288" r:id="rId7"/>
    <p:sldId id="287" r:id="rId8"/>
    <p:sldId id="295" r:id="rId9"/>
    <p:sldId id="296" r:id="rId10"/>
    <p:sldId id="294" r:id="rId11"/>
    <p:sldId id="286" r:id="rId12"/>
    <p:sldId id="289" r:id="rId13"/>
    <p:sldId id="285" r:id="rId14"/>
    <p:sldId id="291" r:id="rId15"/>
    <p:sldId id="290" r:id="rId16"/>
    <p:sldId id="1091" r:id="rId17"/>
    <p:sldId id="284" r:id="rId18"/>
    <p:sldId id="282" r:id="rId19"/>
    <p:sldId id="268" r:id="rId20"/>
    <p:sldId id="283" r:id="rId21"/>
    <p:sldId id="292" r:id="rId22"/>
    <p:sldId id="1097" r:id="rId23"/>
    <p:sldId id="272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3A57"/>
    <a:srgbClr val="E1ECF9"/>
    <a:srgbClr val="EDF6FA"/>
    <a:srgbClr val="17ACDA"/>
    <a:srgbClr val="2FB2EE"/>
    <a:srgbClr val="DEF1FA"/>
    <a:srgbClr val="BDF0FD"/>
    <a:srgbClr val="ADE6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73"/>
    <p:restoredTop sz="94694"/>
  </p:normalViewPr>
  <p:slideViewPr>
    <p:cSldViewPr snapToGrid="0">
      <p:cViewPr varScale="1">
        <p:scale>
          <a:sx n="97" d="100"/>
          <a:sy n="97" d="100"/>
        </p:scale>
        <p:origin x="549" y="7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46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0E3722-EA08-7445-9FAE-B1A664B6D295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D65C7-8368-0640-91FC-31B0443ED3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573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oleObject" Target="../embeddings/oleObject2.bin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oleObject" Target="../embeddings/oleObject3.bin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DD03A0-4F81-BF20-C17F-CBA5D0D864F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587" y="2190182"/>
            <a:ext cx="9144000" cy="1650334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200" b="1">
                <a:solidFill>
                  <a:srgbClr val="1B3A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НОВЫЙ ВЗГЛЯД </a:t>
            </a:r>
            <a:br>
              <a:rPr lang="ru-RU" dirty="0"/>
            </a:br>
            <a:r>
              <a:rPr lang="ru-RU" dirty="0"/>
              <a:t>НА БЕЗОПАСНОСТЬ В КЛИНИКЕ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D7035B6-E49E-884B-212E-30AC0EDAD1F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602107" y="4485722"/>
            <a:ext cx="7272338" cy="5394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>
                <a:solidFill>
                  <a:srgbClr val="1B3A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ФАМИЛИЯ ИМЯ ОТЧЕСТВО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11D75B4-1C56-A29D-B36E-FD9F9FCF43D0}"/>
              </a:ext>
            </a:extLst>
          </p:cNvPr>
          <p:cNvSpPr/>
          <p:nvPr userDrawn="1"/>
        </p:nvSpPr>
        <p:spPr>
          <a:xfrm>
            <a:off x="501445" y="2267983"/>
            <a:ext cx="72618" cy="88575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5D763974-676A-81AF-D46B-B7C1D3A78960}"/>
              </a:ext>
            </a:extLst>
          </p:cNvPr>
          <p:cNvSpPr/>
          <p:nvPr userDrawn="1"/>
        </p:nvSpPr>
        <p:spPr>
          <a:xfrm>
            <a:off x="727587" y="4511181"/>
            <a:ext cx="1499911" cy="1499911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0FBBA21C-C851-7F7A-F609-DFA658C5540B}"/>
              </a:ext>
            </a:extLst>
          </p:cNvPr>
          <p:cNvSpPr/>
          <p:nvPr userDrawn="1"/>
        </p:nvSpPr>
        <p:spPr>
          <a:xfrm>
            <a:off x="914891" y="4372705"/>
            <a:ext cx="1499911" cy="1499911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2046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6AD9095-27A8-BE89-D80A-55893417C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049462"/>
            <a:ext cx="6172200" cy="38115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0BAEE76-D954-8B37-067F-ADDC0249DA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932520A0-E6F2-EF15-E95D-824D89C76C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8869" y="378004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3F977A3-42D7-693C-4DD0-13968707C49E}"/>
              </a:ext>
            </a:extLst>
          </p:cNvPr>
          <p:cNvSpPr/>
          <p:nvPr userDrawn="1"/>
        </p:nvSpPr>
        <p:spPr>
          <a:xfrm>
            <a:off x="506538" y="358547"/>
            <a:ext cx="56930" cy="42734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07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597D4F3C-8DE2-D55A-67EE-C46C39C2C830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98869" y="3429000"/>
            <a:ext cx="5183188" cy="4318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 b="1">
                <a:solidFill>
                  <a:srgbClr val="1B3A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Контакты: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B2E81B7-8D40-EA67-E369-31F9D77DAFE8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598868" y="3994266"/>
            <a:ext cx="5928836" cy="18375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rgbClr val="1B3A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Контактные данные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287201DF-E2F8-FBFD-290B-3355A09A8F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8868" y="2186485"/>
            <a:ext cx="11191349" cy="629310"/>
          </a:xfrm>
          <a:prstGeom prst="rect">
            <a:avLst/>
          </a:prstGeom>
        </p:spPr>
        <p:txBody>
          <a:bodyPr/>
          <a:lstStyle>
            <a:lvl1pPr>
              <a:defRPr sz="3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СПАСИБО ЗА ВНИМАНИЕ!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48500D8-F314-7E70-663D-66B35E98C956}"/>
              </a:ext>
            </a:extLst>
          </p:cNvPr>
          <p:cNvSpPr/>
          <p:nvPr userDrawn="1"/>
        </p:nvSpPr>
        <p:spPr>
          <a:xfrm rot="5400000">
            <a:off x="3623183" y="-198362"/>
            <a:ext cx="47940" cy="607625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72102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6B1FB9-9375-F84A-894A-CBF7CD3BC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013544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graphicFrame>
        <p:nvGraphicFramePr>
          <p:cNvPr id="4" name="Object 13">
            <a:extLst>
              <a:ext uri="{FF2B5EF4-FFF2-40B4-BE49-F238E27FC236}">
                <a16:creationId xmlns:a16="http://schemas.microsoft.com/office/drawing/2014/main" id="{AAC524DF-3EC0-18AC-BCAE-FD8B6D5A2DD3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13754586"/>
              </p:ext>
            </p:extLst>
          </p:nvPr>
        </p:nvGraphicFramePr>
        <p:xfrm>
          <a:off x="11497541" y="140278"/>
          <a:ext cx="563563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тография Photo Editor" r:id="rId2" imgW="2371429" imgH="2762636" progId="">
                  <p:embed/>
                </p:oleObj>
              </mc:Choice>
              <mc:Fallback>
                <p:oleObj name="Фотография Photo Editor" r:id="rId2" imgW="2371429" imgH="2762636" progId="">
                  <p:embed/>
                  <p:pic>
                    <p:nvPicPr>
                      <p:cNvPr id="4" name="Object 13">
                        <a:extLst>
                          <a:ext uri="{FF2B5EF4-FFF2-40B4-BE49-F238E27FC236}">
                            <a16:creationId xmlns:a16="http://schemas.microsoft.com/office/drawing/2014/main" id="{AAC524DF-3EC0-18AC-BCAE-FD8B6D5A2DD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97541" y="140278"/>
                        <a:ext cx="563563" cy="620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992097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3"/>
          <p:cNvSpPr txBox="1">
            <a:spLocks noChangeArrowheads="1"/>
          </p:cNvSpPr>
          <p:nvPr userDrawn="1"/>
        </p:nvSpPr>
        <p:spPr bwMode="auto">
          <a:xfrm>
            <a:off x="10302875" y="6626225"/>
            <a:ext cx="1889125" cy="2159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800" dirty="0">
                <a:solidFill>
                  <a:srgbClr val="0000FF"/>
                </a:solidFill>
                <a:latin typeface="Tahoma" pitchFamily="34" charset="0"/>
                <a:cs typeface="+mn-cs"/>
              </a:rPr>
              <a:t> ВЦЭРМ </a:t>
            </a:r>
            <a:r>
              <a:rPr lang="ru-RU" sz="800" dirty="0" err="1">
                <a:solidFill>
                  <a:srgbClr val="0000FF"/>
                </a:solidFill>
                <a:latin typeface="Tahoma" pitchFamily="34" charset="0"/>
                <a:cs typeface="+mn-cs"/>
              </a:rPr>
              <a:t>им.А.М.Никифорова</a:t>
            </a:r>
            <a:r>
              <a:rPr lang="ru-RU" sz="800" dirty="0">
                <a:solidFill>
                  <a:srgbClr val="0000FF"/>
                </a:solidFill>
                <a:latin typeface="Tahoma" pitchFamily="34" charset="0"/>
                <a:cs typeface="+mn-cs"/>
              </a:rPr>
              <a:t>  </a:t>
            </a:r>
            <a:r>
              <a:rPr lang="ru-RU" sz="800" dirty="0">
                <a:solidFill>
                  <a:srgbClr val="0000FF"/>
                </a:solidFill>
                <a:latin typeface="Tahoma" pitchFamily="34" charset="0"/>
              </a:rPr>
              <a:t>• 2023</a:t>
            </a:r>
          </a:p>
        </p:txBody>
      </p:sp>
      <p:grpSp>
        <p:nvGrpSpPr>
          <p:cNvPr id="6" name="Group 21"/>
          <p:cNvGrpSpPr>
            <a:grpSpLocks/>
          </p:cNvGrpSpPr>
          <p:nvPr userDrawn="1"/>
        </p:nvGrpSpPr>
        <p:grpSpPr bwMode="auto">
          <a:xfrm>
            <a:off x="563563" y="0"/>
            <a:ext cx="11628437" cy="409575"/>
            <a:chOff x="258" y="1207"/>
            <a:chExt cx="5502" cy="258"/>
          </a:xfrm>
        </p:grpSpPr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260" y="1292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240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258" y="1292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>
                <a:solidFill>
                  <a:srgbClr val="666699"/>
                </a:solidFill>
                <a:cs typeface="+mn-cs"/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345" y="1207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>
                <a:solidFill>
                  <a:srgbClr val="666699"/>
                </a:solidFill>
                <a:cs typeface="+mn-cs"/>
              </a:endParaRP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345" y="1292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>
                <a:solidFill>
                  <a:srgbClr val="9999CC"/>
                </a:solidFill>
                <a:cs typeface="+mn-cs"/>
              </a:endParaRPr>
            </a:p>
          </p:txBody>
        </p:sp>
        <p:sp>
          <p:nvSpPr>
            <p:cNvPr id="11" name="Rectangle 12"/>
            <p:cNvSpPr>
              <a:spLocks noChangeArrowheads="1"/>
            </p:cNvSpPr>
            <p:nvPr/>
          </p:nvSpPr>
          <p:spPr bwMode="auto">
            <a:xfrm>
              <a:off x="258" y="1378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>
                <a:solidFill>
                  <a:srgbClr val="9999CC"/>
                </a:solidFill>
                <a:cs typeface="+mn-cs"/>
              </a:endParaRPr>
            </a:p>
          </p:txBody>
        </p:sp>
      </p:grpSp>
      <p:graphicFrame>
        <p:nvGraphicFramePr>
          <p:cNvPr id="12" name="Object 27"/>
          <p:cNvGraphicFramePr>
            <a:graphicFrameLocks noChangeAspect="1"/>
          </p:cNvGraphicFramePr>
          <p:nvPr userDrawn="1"/>
        </p:nvGraphicFramePr>
        <p:xfrm>
          <a:off x="0" y="0"/>
          <a:ext cx="563563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тография Photo Editor" r:id="rId2" imgW="2371429" imgH="2762636" progId="">
                  <p:embed/>
                </p:oleObj>
              </mc:Choice>
              <mc:Fallback>
                <p:oleObj name="Фотография Photo Editor" r:id="rId2" imgW="2371429" imgH="2762636" progId="">
                  <p:embed/>
                  <p:pic>
                    <p:nvPicPr>
                      <p:cNvPr id="12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563563" cy="620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3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5026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402887-0D24-F124-9734-0EB9A1A717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8869" y="378004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140889-1CB5-9F1D-8B4B-1EE84E093C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869" y="1825625"/>
            <a:ext cx="10515600" cy="4351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1B3A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429617C-D412-08BD-BC2B-76E109B6DB7E}"/>
              </a:ext>
            </a:extLst>
          </p:cNvPr>
          <p:cNvSpPr/>
          <p:nvPr userDrawn="1"/>
        </p:nvSpPr>
        <p:spPr>
          <a:xfrm>
            <a:off x="506538" y="358547"/>
            <a:ext cx="56930" cy="42734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932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7F0691F-160B-DD3B-94EB-241E9F13E9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8869" y="1357745"/>
            <a:ext cx="10515600" cy="11360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1B3A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091442E3-34C6-BB20-6268-C20CF91348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8869" y="378004"/>
            <a:ext cx="10515600" cy="979741"/>
          </a:xfrm>
          <a:prstGeom prst="rect">
            <a:avLst/>
          </a:prstGeom>
        </p:spPr>
        <p:txBody>
          <a:bodyPr/>
          <a:lstStyle>
            <a:lvl1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CBA34AC-6533-BFF0-D1A3-163684D91FE1}"/>
              </a:ext>
            </a:extLst>
          </p:cNvPr>
          <p:cNvSpPr/>
          <p:nvPr userDrawn="1"/>
        </p:nvSpPr>
        <p:spPr>
          <a:xfrm>
            <a:off x="506538" y="358547"/>
            <a:ext cx="56930" cy="42734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923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для скриншота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id="{C824284D-123F-EF9F-0285-E496C6F9F3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8869" y="1825625"/>
            <a:ext cx="4381499" cy="4351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1B3A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29F597DC-F7AB-B3E4-A6A6-7C4CBE275A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8869" y="378004"/>
            <a:ext cx="11112118" cy="1325563"/>
          </a:xfrm>
          <a:prstGeom prst="rect">
            <a:avLst/>
          </a:prstGeom>
        </p:spPr>
        <p:txBody>
          <a:bodyPr/>
          <a:lstStyle>
            <a:lvl1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C8CEA76-DFCD-44B7-9901-03946D3A828E}"/>
              </a:ext>
            </a:extLst>
          </p:cNvPr>
          <p:cNvSpPr/>
          <p:nvPr userDrawn="1"/>
        </p:nvSpPr>
        <p:spPr>
          <a:xfrm>
            <a:off x="506538" y="358547"/>
            <a:ext cx="56930" cy="42734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 descr="Изображение выглядит как текст, доска, ноутбук,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id="{305F75C8-04C0-F3BE-0014-0F061CB15B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4015" y="1298900"/>
            <a:ext cx="8372695" cy="510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018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для скриншота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69CB3BC6-8FE3-EBC3-5E8C-5651136717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8869" y="378004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17F98A5-2A27-F2E9-21DB-2001EF98043F}"/>
              </a:ext>
            </a:extLst>
          </p:cNvPr>
          <p:cNvSpPr/>
          <p:nvPr userDrawn="1"/>
        </p:nvSpPr>
        <p:spPr>
          <a:xfrm>
            <a:off x="506538" y="358547"/>
            <a:ext cx="56930" cy="42734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 descr="Изображение выглядит как текст, доска, ноутбук,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id="{B24BBD1E-981C-7D19-7D04-236BF21B58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57436" y="1298900"/>
            <a:ext cx="8372695" cy="5106666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F43A3CF-31C6-3D42-79C3-BA59D2EC3932}"/>
              </a:ext>
            </a:extLst>
          </p:cNvPr>
          <p:cNvSpPr/>
          <p:nvPr userDrawn="1"/>
        </p:nvSpPr>
        <p:spPr>
          <a:xfrm>
            <a:off x="598869" y="1825625"/>
            <a:ext cx="6073394" cy="386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8083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для скриншо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69CB3BC6-8FE3-EBC3-5E8C-5651136717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8869" y="378004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17F98A5-2A27-F2E9-21DB-2001EF98043F}"/>
              </a:ext>
            </a:extLst>
          </p:cNvPr>
          <p:cNvSpPr/>
          <p:nvPr userDrawn="1"/>
        </p:nvSpPr>
        <p:spPr>
          <a:xfrm>
            <a:off x="506538" y="358547"/>
            <a:ext cx="56930" cy="42734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 descr="Изображение выглядит как текст, доска, ноутбук,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id="{B24BBD1E-981C-7D19-7D04-236BF21B58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2814" y="999474"/>
            <a:ext cx="8887049" cy="542038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F43A3CF-31C6-3D42-79C3-BA59D2EC3932}"/>
              </a:ext>
            </a:extLst>
          </p:cNvPr>
          <p:cNvSpPr/>
          <p:nvPr userDrawn="1"/>
        </p:nvSpPr>
        <p:spPr>
          <a:xfrm>
            <a:off x="2684846" y="1611230"/>
            <a:ext cx="6446497" cy="39894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712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597D4F3C-8DE2-D55A-67EE-C46C39C2C8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8869" y="1440876"/>
            <a:ext cx="5183188" cy="82391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600" b="0">
                <a:solidFill>
                  <a:srgbClr val="1B3A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B2E81B7-8D40-EA67-E369-31F9D77DAF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61381" y="1433946"/>
            <a:ext cx="5928836" cy="25838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287201DF-E2F8-FBFD-290B-3355A09A8F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8868" y="378004"/>
            <a:ext cx="11191349" cy="965887"/>
          </a:xfrm>
          <a:prstGeom prst="rect">
            <a:avLst/>
          </a:prstGeom>
        </p:spPr>
        <p:txBody>
          <a:bodyPr/>
          <a:lstStyle>
            <a:lvl1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48500D8-F314-7E70-663D-66B35E98C956}"/>
              </a:ext>
            </a:extLst>
          </p:cNvPr>
          <p:cNvSpPr/>
          <p:nvPr userDrawn="1"/>
        </p:nvSpPr>
        <p:spPr>
          <a:xfrm>
            <a:off x="506538" y="358547"/>
            <a:ext cx="56930" cy="42734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2801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3346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71226874-0467-B0A0-9AFF-EA102901ED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2057400"/>
            <a:ext cx="6172200" cy="3803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D40EF61-3440-AFBF-2731-0224EAEF75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8AF97FAD-6434-984F-5FC6-85A50B3AF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8869" y="378004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81EC6D6-2B05-1F6D-ECAE-7037B52ADB81}"/>
              </a:ext>
            </a:extLst>
          </p:cNvPr>
          <p:cNvSpPr/>
          <p:nvPr userDrawn="1"/>
        </p:nvSpPr>
        <p:spPr>
          <a:xfrm>
            <a:off x="506538" y="358547"/>
            <a:ext cx="56930" cy="42734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2420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круг, пространство, размытие&#10;&#10;Автоматически созданное описание">
            <a:extLst>
              <a:ext uri="{FF2B5EF4-FFF2-40B4-BE49-F238E27FC236}">
                <a16:creationId xmlns:a16="http://schemas.microsoft.com/office/drawing/2014/main" id="{066FCCAB-A343-AD05-5064-47FF1E79F5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4054167" y="-1059033"/>
            <a:ext cx="14688887" cy="14688887"/>
          </a:xfrm>
          <a:prstGeom prst="rect">
            <a:avLst/>
          </a:prstGeom>
          <a:effectLst>
            <a:softEdge rad="843916"/>
          </a:effectLst>
        </p:spPr>
      </p:pic>
      <p:pic>
        <p:nvPicPr>
          <p:cNvPr id="10" name="Рисунок 9" descr="Изображение выглядит как круг, пространство, размытие&#10;&#10;Автоматически созданное описание">
            <a:extLst>
              <a:ext uri="{FF2B5EF4-FFF2-40B4-BE49-F238E27FC236}">
                <a16:creationId xmlns:a16="http://schemas.microsoft.com/office/drawing/2014/main" id="{9BE18AC1-C747-DE95-B66C-95B84F8AEB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43145" y="-3397851"/>
            <a:ext cx="9683262" cy="9683262"/>
          </a:xfrm>
          <a:prstGeom prst="rect">
            <a:avLst/>
          </a:prstGeom>
          <a:effectLst>
            <a:softEdge rad="985910"/>
          </a:effectLst>
        </p:spPr>
      </p:pic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8FA58323-7CA6-B28E-1C59-4A556F77A937}"/>
              </a:ext>
            </a:extLst>
          </p:cNvPr>
          <p:cNvCxnSpPr>
            <a:cxnSpLocks/>
          </p:cNvCxnSpPr>
          <p:nvPr userDrawn="1"/>
        </p:nvCxnSpPr>
        <p:spPr>
          <a:xfrm>
            <a:off x="495787" y="861646"/>
            <a:ext cx="11233024" cy="0"/>
          </a:xfrm>
          <a:prstGeom prst="line">
            <a:avLst/>
          </a:prstGeom>
          <a:ln w="6350">
            <a:solidFill>
              <a:srgbClr val="1B3A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4186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круг, пространство, размытие&#10;&#10;Автоматически созданное описание">
            <a:extLst>
              <a:ext uri="{FF2B5EF4-FFF2-40B4-BE49-F238E27FC236}">
                <a16:creationId xmlns:a16="http://schemas.microsoft.com/office/drawing/2014/main" id="{47623D65-8A57-25B3-8715-1C3CFC94D61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43145" y="-3397851"/>
            <a:ext cx="9683262" cy="9683262"/>
          </a:xfrm>
          <a:prstGeom prst="rect">
            <a:avLst/>
          </a:prstGeom>
          <a:effectLst>
            <a:softEdge rad="985910"/>
          </a:effectLst>
        </p:spPr>
      </p:pic>
      <p:pic>
        <p:nvPicPr>
          <p:cNvPr id="4" name="Рисунок 3" descr="Изображение выглядит как круг, пространство, размытие&#10;&#10;Автоматически созданное описание">
            <a:extLst>
              <a:ext uri="{FF2B5EF4-FFF2-40B4-BE49-F238E27FC236}">
                <a16:creationId xmlns:a16="http://schemas.microsoft.com/office/drawing/2014/main" id="{9A4F2592-7135-7AC5-1176-EE273E30F86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</a:blip>
          <a:stretch>
            <a:fillRect/>
          </a:stretch>
        </p:blipFill>
        <p:spPr>
          <a:xfrm>
            <a:off x="4054167" y="-1059033"/>
            <a:ext cx="14688887" cy="14688887"/>
          </a:xfrm>
          <a:prstGeom prst="rect">
            <a:avLst/>
          </a:prstGeom>
          <a:effectLst>
            <a:softEdge rad="843916"/>
          </a:effectLst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8EC4DE72-DEF2-5836-3172-4D94FFE16B5C}"/>
              </a:ext>
            </a:extLst>
          </p:cNvPr>
          <p:cNvCxnSpPr>
            <a:cxnSpLocks/>
          </p:cNvCxnSpPr>
          <p:nvPr userDrawn="1"/>
        </p:nvCxnSpPr>
        <p:spPr>
          <a:xfrm>
            <a:off x="495787" y="6246359"/>
            <a:ext cx="11233024" cy="0"/>
          </a:xfrm>
          <a:prstGeom prst="line">
            <a:avLst/>
          </a:prstGeom>
          <a:ln w="6350">
            <a:solidFill>
              <a:srgbClr val="1B3A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Object 13">
            <a:extLst>
              <a:ext uri="{FF2B5EF4-FFF2-40B4-BE49-F238E27FC236}">
                <a16:creationId xmlns:a16="http://schemas.microsoft.com/office/drawing/2014/main" id="{557DE696-501D-E1B4-8387-9F22F0C46320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685925622"/>
              </p:ext>
            </p:extLst>
          </p:nvPr>
        </p:nvGraphicFramePr>
        <p:xfrm>
          <a:off x="11497541" y="140278"/>
          <a:ext cx="563563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тография Photo Editor" r:id="rId15" imgW="2371429" imgH="2762636" progId="">
                  <p:embed/>
                </p:oleObj>
              </mc:Choice>
              <mc:Fallback>
                <p:oleObj name="Фотография Photo Editor" r:id="rId15" imgW="2371429" imgH="2762636" progId="">
                  <p:embed/>
                  <p:pic>
                    <p:nvPicPr>
                      <p:cNvPr id="3" name="Object 13">
                        <a:extLst>
                          <a:ext uri="{FF2B5EF4-FFF2-40B4-BE49-F238E27FC236}">
                            <a16:creationId xmlns:a16="http://schemas.microsoft.com/office/drawing/2014/main" id="{3F38128B-BC61-5AFB-8DA5-24D074DBB93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97541" y="140278"/>
                        <a:ext cx="563563" cy="620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ACF1E02-1019-903B-2020-5E531A7C0BF4}"/>
              </a:ext>
            </a:extLst>
          </p:cNvPr>
          <p:cNvSpPr txBox="1"/>
          <p:nvPr userDrawn="1"/>
        </p:nvSpPr>
        <p:spPr>
          <a:xfrm>
            <a:off x="10911457" y="6574362"/>
            <a:ext cx="12314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kern="1200" dirty="0" err="1">
                <a:solidFill>
                  <a:srgbClr val="1B3A57"/>
                </a:solidFill>
                <a:latin typeface="+mj-lt"/>
                <a:ea typeface="+mj-ea"/>
                <a:cs typeface="+mj-cs"/>
              </a:rPr>
              <a:t>М.Бахтин</a:t>
            </a:r>
            <a:r>
              <a:rPr lang="ru-RU" sz="1200" b="1" kern="1200" dirty="0">
                <a:solidFill>
                  <a:srgbClr val="1B3A57"/>
                </a:solidFill>
                <a:latin typeface="+mj-lt"/>
                <a:ea typeface="+mj-ea"/>
                <a:cs typeface="+mj-cs"/>
              </a:rPr>
              <a:t> • 2024</a:t>
            </a:r>
          </a:p>
        </p:txBody>
      </p:sp>
    </p:spTree>
    <p:extLst>
      <p:ext uri="{BB962C8B-B14F-4D97-AF65-F5344CB8AC3E}">
        <p14:creationId xmlns:p14="http://schemas.microsoft.com/office/powerpoint/2010/main" val="102561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6" r:id="rId4"/>
    <p:sldLayoutId id="2147483661" r:id="rId5"/>
    <p:sldLayoutId id="2147483655" r:id="rId6"/>
    <p:sldLayoutId id="2147483657" r:id="rId7"/>
    <p:sldLayoutId id="2147483659" r:id="rId8"/>
    <p:sldLayoutId id="2147483658" r:id="rId9"/>
    <p:sldLayoutId id="2147483662" r:id="rId10"/>
    <p:sldLayoutId id="2147483663" r:id="rId11"/>
    <p:sldLayoutId id="214748366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oleObject" Target="../embeddings/oleObject4.bin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oleObject" Target="../embeddings/oleObject5.bin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oleObject" Target="../embeddings/oleObject6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microsoft.com/office/2007/relationships/hdphoto" Target="../media/hdphoto5.wdp"/><Relationship Id="rId3" Type="http://schemas.openxmlformats.org/officeDocument/2006/relationships/image" Target="../media/image39.png"/><Relationship Id="rId7" Type="http://schemas.microsoft.com/office/2007/relationships/hdphoto" Target="../media/hdphoto3.wdp"/><Relationship Id="rId12" Type="http://schemas.openxmlformats.org/officeDocument/2006/relationships/image" Target="../media/image42.png"/><Relationship Id="rId2" Type="http://schemas.openxmlformats.org/officeDocument/2006/relationships/oleObject" Target="../embeddings/oleObject7.bin"/><Relationship Id="rId16" Type="http://schemas.microsoft.com/office/2007/relationships/hdphoto" Target="../media/hdphoto6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oleObject" Target="../embeddings/oleObject10.bin"/><Relationship Id="rId5" Type="http://schemas.openxmlformats.org/officeDocument/2006/relationships/oleObject" Target="../embeddings/oleObject8.bin"/><Relationship Id="rId15" Type="http://schemas.openxmlformats.org/officeDocument/2006/relationships/image" Target="../media/image43.png"/><Relationship Id="rId10" Type="http://schemas.microsoft.com/office/2007/relationships/hdphoto" Target="../media/hdphoto4.wdp"/><Relationship Id="rId4" Type="http://schemas.microsoft.com/office/2007/relationships/hdphoto" Target="../media/hdphoto2.wdp"/><Relationship Id="rId9" Type="http://schemas.openxmlformats.org/officeDocument/2006/relationships/image" Target="../media/image41.png"/><Relationship Id="rId14" Type="http://schemas.openxmlformats.org/officeDocument/2006/relationships/oleObject" Target="../embeddings/oleObject11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7A7972-D1E8-4D11-FF1F-D23CD4C8C2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8387" y="1673763"/>
            <a:ext cx="9144000" cy="1650334"/>
          </a:xfrm>
        </p:spPr>
        <p:txBody>
          <a:bodyPr/>
          <a:lstStyle/>
          <a:p>
            <a:r>
              <a:rPr lang="ru-RU" dirty="0"/>
              <a:t>ЭМК – ИНСТРУМЕНТ ПЕРЕХОДА</a:t>
            </a:r>
            <a:br>
              <a:rPr lang="ru-RU" dirty="0"/>
            </a:br>
            <a:r>
              <a:rPr lang="ru-RU" dirty="0"/>
              <a:t>ОТ КОНТРОЛЯ К УПРАВЛЕНИЮ КАЧЕСТВОМ МЕДИЦИНСКОЙ ПОМОЩИ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55302D1-C7B5-C452-52DE-620957EEF48F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800227" y="4458012"/>
            <a:ext cx="7272338" cy="5394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ru-RU" sz="2000" b="1" dirty="0">
                <a:solidFill>
                  <a:srgbClr val="1B3A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БАХТИН Михаил Юрьевич</a:t>
            </a:r>
          </a:p>
        </p:txBody>
      </p:sp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EA657229-7224-06DC-8DDA-19148790A10C}"/>
              </a:ext>
            </a:extLst>
          </p:cNvPr>
          <p:cNvSpPr txBox="1">
            <a:spLocks/>
          </p:cNvSpPr>
          <p:nvPr/>
        </p:nvSpPr>
        <p:spPr>
          <a:xfrm>
            <a:off x="2800227" y="4894344"/>
            <a:ext cx="7272338" cy="7205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Помощник директора</a:t>
            </a:r>
            <a:br>
              <a:rPr lang="ru-RU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медицинским информационным технологиям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A4B792DA-CA51-9EFA-CE03-D94B6A63D226}"/>
              </a:ext>
            </a:extLst>
          </p:cNvPr>
          <p:cNvSpPr txBox="1">
            <a:spLocks/>
          </p:cNvSpPr>
          <p:nvPr/>
        </p:nvSpPr>
        <p:spPr>
          <a:xfrm>
            <a:off x="2800227" y="5614908"/>
            <a:ext cx="7272338" cy="5394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dirty="0">
                <a:solidFill>
                  <a:srgbClr val="1B3A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ФГБУ ВЦЭРМ им. А.М.Никифорова МЧС России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82D89441-89B4-AE8D-7C7E-905DF09D242D}"/>
              </a:ext>
            </a:extLst>
          </p:cNvPr>
          <p:cNvSpPr/>
          <p:nvPr/>
        </p:nvSpPr>
        <p:spPr>
          <a:xfrm>
            <a:off x="928254" y="4369976"/>
            <a:ext cx="1492665" cy="149266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 descr="Изображение выглядит как текст, человек, мужчина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8C7DA21A-54A6-CD3D-23FB-FB862FD292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6918" y="4369976"/>
            <a:ext cx="1494001" cy="1494000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aphicFrame>
        <p:nvGraphicFramePr>
          <p:cNvPr id="5" name="Object 13">
            <a:extLst>
              <a:ext uri="{FF2B5EF4-FFF2-40B4-BE49-F238E27FC236}">
                <a16:creationId xmlns:a16="http://schemas.microsoft.com/office/drawing/2014/main" id="{D38CDD32-B3ED-D2CB-5998-E476851E4DD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4762588"/>
              </p:ext>
            </p:extLst>
          </p:nvPr>
        </p:nvGraphicFramePr>
        <p:xfrm>
          <a:off x="10397068" y="4505457"/>
          <a:ext cx="1148460" cy="12649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тография Photo Editor" r:id="rId3" imgW="2371429" imgH="2762636" progId="">
                  <p:embed/>
                </p:oleObj>
              </mc:Choice>
              <mc:Fallback>
                <p:oleObj name="Фотография Photo Editor" r:id="rId3" imgW="2371429" imgH="2762636" progId="">
                  <p:embed/>
                  <p:pic>
                    <p:nvPicPr>
                      <p:cNvPr id="2" name="Object 13">
                        <a:extLst>
                          <a:ext uri="{FF2B5EF4-FFF2-40B4-BE49-F238E27FC236}">
                            <a16:creationId xmlns:a16="http://schemas.microsoft.com/office/drawing/2014/main" id="{557DE696-501D-E1B4-8387-9F22F0C4632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97068" y="4505457"/>
                        <a:ext cx="1148460" cy="12649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854853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>
            <a:extLst>
              <a:ext uri="{FF2B5EF4-FFF2-40B4-BE49-F238E27FC236}">
                <a16:creationId xmlns:a16="http://schemas.microsoft.com/office/drawing/2014/main" id="{CE5855E0-86D5-F01B-2B64-5E7896419E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5822" y="2006911"/>
            <a:ext cx="9968089" cy="1899045"/>
          </a:xfrm>
        </p:spPr>
        <p:txBody>
          <a:bodyPr/>
          <a:lstStyle/>
          <a:p>
            <a:pPr marL="0" indent="0">
              <a:buNone/>
            </a:pPr>
            <a:r>
              <a:rPr lang="ru-RU" sz="3200" dirty="0"/>
              <a:t>«Управлять можно только тем, что мы измеряем»</a:t>
            </a:r>
          </a:p>
          <a:p>
            <a:pPr marL="0" indent="0">
              <a:buNone/>
            </a:pPr>
            <a:endParaRPr lang="ru-RU" sz="3200" dirty="0">
              <a:solidFill>
                <a:srgbClr val="1B3A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buNone/>
            </a:pPr>
            <a:r>
              <a:rPr lang="ru-RU" sz="3200" i="1" dirty="0"/>
              <a:t>Питер Друкер</a:t>
            </a:r>
            <a:endParaRPr lang="ru-RU" sz="3200" i="1" dirty="0">
              <a:solidFill>
                <a:srgbClr val="1B3A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831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1216B8-B348-0E6E-2173-600C25BC0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869" y="378004"/>
            <a:ext cx="10515600" cy="807859"/>
          </a:xfrm>
        </p:spPr>
        <p:txBody>
          <a:bodyPr/>
          <a:lstStyle/>
          <a:p>
            <a:r>
              <a:rPr lang="ru-RU" sz="3200" dirty="0">
                <a:solidFill>
                  <a:srgbClr val="013544"/>
                </a:solidFill>
              </a:rPr>
              <a:t>Электронный лист назначений</a:t>
            </a:r>
          </a:p>
        </p:txBody>
      </p:sp>
      <p:sp>
        <p:nvSpPr>
          <p:cNvPr id="3" name="Текст 1">
            <a:extLst>
              <a:ext uri="{FF2B5EF4-FFF2-40B4-BE49-F238E27FC236}">
                <a16:creationId xmlns:a16="http://schemas.microsoft.com/office/drawing/2014/main" id="{2785EADD-18F7-DEF5-5D5F-9C8A2BD37E36}"/>
              </a:ext>
            </a:extLst>
          </p:cNvPr>
          <p:cNvSpPr txBox="1">
            <a:spLocks/>
          </p:cNvSpPr>
          <p:nvPr/>
        </p:nvSpPr>
        <p:spPr>
          <a:xfrm>
            <a:off x="1402891" y="1803890"/>
            <a:ext cx="6565451" cy="356079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1B3A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ВСЕ услуги и диагностические и лечебные только через электронный лист назначений</a:t>
            </a:r>
          </a:p>
          <a:p>
            <a:endParaRPr lang="ru-RU" dirty="0"/>
          </a:p>
          <a:p>
            <a:r>
              <a:rPr lang="ru-RU" dirty="0"/>
              <a:t>Кто назначил – тот и ввел</a:t>
            </a:r>
          </a:p>
          <a:p>
            <a:endParaRPr lang="ru-RU" dirty="0"/>
          </a:p>
          <a:p>
            <a:r>
              <a:rPr lang="ru-RU" dirty="0"/>
              <a:t>Кто выполнил – тот и тогда отметил</a:t>
            </a:r>
          </a:p>
        </p:txBody>
      </p:sp>
      <p:pic>
        <p:nvPicPr>
          <p:cNvPr id="4" name="Рисунок 3" descr="Изображение выглядит как Графика, круг, снимок экран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8C61AD3D-0AA8-C0C2-BB83-284762D78DB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868" y="1744095"/>
            <a:ext cx="598055" cy="592074"/>
          </a:xfrm>
          <a:prstGeom prst="rect">
            <a:avLst/>
          </a:prstGeom>
        </p:spPr>
      </p:pic>
      <p:pic>
        <p:nvPicPr>
          <p:cNvPr id="5" name="Рисунок 4" descr="Изображение выглядит как Графика, круг, снимок экран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7F49D655-35A2-E019-0B07-1F516438DE2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868" y="2606852"/>
            <a:ext cx="598055" cy="592074"/>
          </a:xfrm>
          <a:prstGeom prst="rect">
            <a:avLst/>
          </a:prstGeom>
        </p:spPr>
      </p:pic>
      <p:pic>
        <p:nvPicPr>
          <p:cNvPr id="6" name="Рисунок 5" descr="Изображение выглядит как Графика, круг, снимок экран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77C8D2CF-9FA8-CE81-FBF7-CA8DE4B43BB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868" y="3288250"/>
            <a:ext cx="598055" cy="592074"/>
          </a:xfrm>
          <a:prstGeom prst="rect">
            <a:avLst/>
          </a:prstGeom>
        </p:spPr>
      </p:pic>
      <p:pic>
        <p:nvPicPr>
          <p:cNvPr id="7" name="Google Shape;626;p55">
            <a:extLst>
              <a:ext uri="{FF2B5EF4-FFF2-40B4-BE49-F238E27FC236}">
                <a16:creationId xmlns:a16="http://schemas.microsoft.com/office/drawing/2014/main" id="{FD09475F-85F4-EFF1-B501-E7659BFBA40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54134" y="2336169"/>
            <a:ext cx="4998184" cy="348350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8" name="Google Shape;627;p55">
            <a:extLst>
              <a:ext uri="{FF2B5EF4-FFF2-40B4-BE49-F238E27FC236}">
                <a16:creationId xmlns:a16="http://schemas.microsoft.com/office/drawing/2014/main" id="{A9CA3323-D042-02CC-DC9E-B731BDC80A9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30031" y="3797325"/>
            <a:ext cx="2015393" cy="233266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B88508F-44B4-9694-148E-2FC1509954FF}"/>
              </a:ext>
            </a:extLst>
          </p:cNvPr>
          <p:cNvSpPr/>
          <p:nvPr/>
        </p:nvSpPr>
        <p:spPr>
          <a:xfrm>
            <a:off x="6197937" y="2555475"/>
            <a:ext cx="817510" cy="96891"/>
          </a:xfrm>
          <a:prstGeom prst="rect">
            <a:avLst/>
          </a:prstGeom>
          <a:solidFill>
            <a:srgbClr val="EDF6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59B2BD3-85B1-AF5C-BBD1-D6862B755F1E}"/>
              </a:ext>
            </a:extLst>
          </p:cNvPr>
          <p:cNvSpPr/>
          <p:nvPr/>
        </p:nvSpPr>
        <p:spPr>
          <a:xfrm>
            <a:off x="9910037" y="4556826"/>
            <a:ext cx="642281" cy="233177"/>
          </a:xfrm>
          <a:prstGeom prst="rect">
            <a:avLst/>
          </a:prstGeom>
          <a:solidFill>
            <a:srgbClr val="E1EC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6967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1216B8-B348-0E6E-2173-600C25BC0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869" y="378004"/>
            <a:ext cx="10515600" cy="807859"/>
          </a:xfrm>
        </p:spPr>
        <p:txBody>
          <a:bodyPr/>
          <a:lstStyle/>
          <a:p>
            <a:r>
              <a:rPr lang="ru-RU" sz="3200" dirty="0">
                <a:solidFill>
                  <a:srgbClr val="013544"/>
                </a:solidFill>
              </a:rPr>
              <a:t>Все, что МОЖНО интегрировать – НУЖНО интегрировать</a:t>
            </a:r>
          </a:p>
        </p:txBody>
      </p:sp>
      <p:pic>
        <p:nvPicPr>
          <p:cNvPr id="77" name="Picture 25" descr="3-1">
            <a:extLst>
              <a:ext uri="{FF2B5EF4-FFF2-40B4-BE49-F238E27FC236}">
                <a16:creationId xmlns:a16="http://schemas.microsoft.com/office/drawing/2014/main" id="{F99F0F24-8AD3-F6EA-D84B-16F0CC103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1961" y="1911187"/>
            <a:ext cx="2254924" cy="4009735"/>
          </a:xfrm>
          <a:prstGeom prst="rect">
            <a:avLst/>
          </a:prstGeom>
          <a:noFill/>
          <a:ln>
            <a:noFill/>
          </a:ln>
          <a:effectLst>
            <a:outerShdw blurRad="63500" sx="104000" sy="104000" algn="ct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icture 24" descr="3-2">
            <a:extLst>
              <a:ext uri="{FF2B5EF4-FFF2-40B4-BE49-F238E27FC236}">
                <a16:creationId xmlns:a16="http://schemas.microsoft.com/office/drawing/2014/main" id="{2A4E7460-3C9B-A49A-636D-DFBA50212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72535" y="1718992"/>
            <a:ext cx="2193925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Google Shape;431;p30">
            <a:extLst>
              <a:ext uri="{FF2B5EF4-FFF2-40B4-BE49-F238E27FC236}">
                <a16:creationId xmlns:a16="http://schemas.microsoft.com/office/drawing/2014/main" id="{3C8B6C43-4431-DD26-5608-E7DBF8B53E9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86569" y="3541171"/>
            <a:ext cx="2792635" cy="2361747"/>
          </a:xfrm>
          <a:prstGeom prst="rect">
            <a:avLst/>
          </a:prstGeom>
          <a:noFill/>
          <a:ln>
            <a:noFill/>
          </a:ln>
          <a:effectLst>
            <a:outerShdw blurRad="63500" sx="107000" sy="107000" algn="ctr" rotWithShape="0">
              <a:prstClr val="black">
                <a:alpha val="19000"/>
              </a:prstClr>
            </a:outerShdw>
          </a:effectLst>
        </p:spPr>
      </p:pic>
      <p:pic>
        <p:nvPicPr>
          <p:cNvPr id="81" name="Google Shape;434;p30">
            <a:extLst>
              <a:ext uri="{FF2B5EF4-FFF2-40B4-BE49-F238E27FC236}">
                <a16:creationId xmlns:a16="http://schemas.microsoft.com/office/drawing/2014/main" id="{60D8CBEB-3786-1CC0-2B40-D7F39670846A}"/>
              </a:ext>
            </a:extLst>
          </p:cNvPr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513" y="1893183"/>
            <a:ext cx="4132348" cy="3393594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80" name="Google Shape;432;p30" descr="DSC06297">
            <a:extLst>
              <a:ext uri="{FF2B5EF4-FFF2-40B4-BE49-F238E27FC236}">
                <a16:creationId xmlns:a16="http://schemas.microsoft.com/office/drawing/2014/main" id="{2144219A-2EF9-44B0-8BE9-C4F6E70316FD}"/>
              </a:ext>
            </a:extLst>
          </p:cNvPr>
          <p:cNvPicPr preferRelativeResize="0"/>
          <p:nvPr/>
        </p:nvPicPr>
        <p:blipFill rotWithShape="1"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6457" y="1745076"/>
            <a:ext cx="1946808" cy="1517813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38505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1216B8-B348-0E6E-2173-600C25BC0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869" y="378004"/>
            <a:ext cx="10515600" cy="807859"/>
          </a:xfrm>
        </p:spPr>
        <p:txBody>
          <a:bodyPr/>
          <a:lstStyle/>
          <a:p>
            <a:r>
              <a:rPr lang="ru-RU" sz="3200" dirty="0">
                <a:solidFill>
                  <a:srgbClr val="013544"/>
                </a:solidFill>
              </a:rPr>
              <a:t>Все, что МОЖНО интегрировать – НУЖНО интегрировать</a:t>
            </a:r>
          </a:p>
        </p:txBody>
      </p:sp>
      <p:sp>
        <p:nvSpPr>
          <p:cNvPr id="9" name="Line 93">
            <a:extLst>
              <a:ext uri="{FF2B5EF4-FFF2-40B4-BE49-F238E27FC236}">
                <a16:creationId xmlns:a16="http://schemas.microsoft.com/office/drawing/2014/main" id="{04EA4A7A-2593-7151-2E6B-F4142AEB50AE}"/>
              </a:ext>
            </a:extLst>
          </p:cNvPr>
          <p:cNvSpPr>
            <a:spLocks noChangeShapeType="1"/>
          </p:cNvSpPr>
          <p:nvPr/>
        </p:nvSpPr>
        <p:spPr bwMode="auto">
          <a:xfrm>
            <a:off x="3971574" y="5730437"/>
            <a:ext cx="4545013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" name="Line 93">
            <a:extLst>
              <a:ext uri="{FF2B5EF4-FFF2-40B4-BE49-F238E27FC236}">
                <a16:creationId xmlns:a16="http://schemas.microsoft.com/office/drawing/2014/main" id="{4428C31A-81B0-7B81-331B-8E20CCB04027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9774" y="2721857"/>
            <a:ext cx="1249363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Line 99">
            <a:extLst>
              <a:ext uri="{FF2B5EF4-FFF2-40B4-BE49-F238E27FC236}">
                <a16:creationId xmlns:a16="http://schemas.microsoft.com/office/drawing/2014/main" id="{02F5A77B-0009-A7C2-58C3-04330DA2FD4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86373" y="2863144"/>
            <a:ext cx="992188" cy="0"/>
          </a:xfrm>
          <a:prstGeom prst="line">
            <a:avLst/>
          </a:prstGeom>
          <a:noFill/>
          <a:ln w="9525">
            <a:solidFill>
              <a:srgbClr val="00FF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" name="Line 101">
            <a:extLst>
              <a:ext uri="{FF2B5EF4-FFF2-40B4-BE49-F238E27FC236}">
                <a16:creationId xmlns:a16="http://schemas.microsoft.com/office/drawing/2014/main" id="{3867613C-3BC2-F64A-5502-00B1B8CEE1C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078561" y="2345620"/>
            <a:ext cx="0" cy="1577975"/>
          </a:xfrm>
          <a:prstGeom prst="line">
            <a:avLst/>
          </a:prstGeom>
          <a:noFill/>
          <a:ln w="9525">
            <a:solidFill>
              <a:srgbClr val="00FF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" name="Text Box 129">
            <a:extLst>
              <a:ext uri="{FF2B5EF4-FFF2-40B4-BE49-F238E27FC236}">
                <a16:creationId xmlns:a16="http://schemas.microsoft.com/office/drawing/2014/main" id="{2463734F-1FB9-811E-69C7-5C4BCA4BE9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0976" y="1428577"/>
            <a:ext cx="19589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 b="1">
                <a:solidFill>
                  <a:srgbClr val="0033CC"/>
                </a:solidFill>
                <a:latin typeface="Times New Roman" panose="02020603050405020304" pitchFamily="18" charset="0"/>
              </a:rPr>
              <a:t>CIS</a:t>
            </a:r>
            <a:endParaRPr lang="ru-RU" altLang="ru-RU" sz="1800" b="1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Text Box 130">
            <a:extLst>
              <a:ext uri="{FF2B5EF4-FFF2-40B4-BE49-F238E27FC236}">
                <a16:creationId xmlns:a16="http://schemas.microsoft.com/office/drawing/2014/main" id="{DD50B286-5A59-3150-F909-35A213B66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2003" y="1425024"/>
            <a:ext cx="1739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>
            <a:spAutoFit/>
          </a:bodyPr>
          <a:lstStyle/>
          <a:p>
            <a:pPr>
              <a:defRPr/>
            </a:pPr>
            <a:r>
              <a:rPr lang="en-US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qMS</a:t>
            </a:r>
            <a:r>
              <a:rPr lang="en-US" b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HIS / EPR</a:t>
            </a:r>
            <a:endParaRPr lang="ru-RU" b="1" dirty="0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15" name="Group 133">
            <a:extLst>
              <a:ext uri="{FF2B5EF4-FFF2-40B4-BE49-F238E27FC236}">
                <a16:creationId xmlns:a16="http://schemas.microsoft.com/office/drawing/2014/main" id="{B5B144CA-B157-64D4-0211-C8024E0DBDE8}"/>
              </a:ext>
            </a:extLst>
          </p:cNvPr>
          <p:cNvGrpSpPr>
            <a:grpSpLocks/>
          </p:cNvGrpSpPr>
          <p:nvPr/>
        </p:nvGrpSpPr>
        <p:grpSpPr bwMode="auto">
          <a:xfrm>
            <a:off x="9462737" y="3618794"/>
            <a:ext cx="458787" cy="495300"/>
            <a:chOff x="1920" y="2784"/>
            <a:chExt cx="289" cy="312"/>
          </a:xfrm>
        </p:grpSpPr>
        <p:sp>
          <p:nvSpPr>
            <p:cNvPr id="16" name="Rectangle 134">
              <a:extLst>
                <a:ext uri="{FF2B5EF4-FFF2-40B4-BE49-F238E27FC236}">
                  <a16:creationId xmlns:a16="http://schemas.microsoft.com/office/drawing/2014/main" id="{0D02409B-BE1A-3E5E-7400-7962832463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4" y="2956"/>
              <a:ext cx="206" cy="14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ru-RU" altLang="ru-RU" sz="1800"/>
            </a:p>
          </p:txBody>
        </p:sp>
        <p:sp>
          <p:nvSpPr>
            <p:cNvPr id="17" name="Freeform 135">
              <a:extLst>
                <a:ext uri="{FF2B5EF4-FFF2-40B4-BE49-F238E27FC236}">
                  <a16:creationId xmlns:a16="http://schemas.microsoft.com/office/drawing/2014/main" id="{65354D3B-1365-FA73-9516-F4C8EA9F0E1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6" y="2904"/>
              <a:ext cx="73" cy="192"/>
            </a:xfrm>
            <a:custGeom>
              <a:avLst/>
              <a:gdLst>
                <a:gd name="T0" fmla="*/ 0 w 73"/>
                <a:gd name="T1" fmla="*/ 72 h 192"/>
                <a:gd name="T2" fmla="*/ 72 w 73"/>
                <a:gd name="T3" fmla="*/ 0 h 192"/>
                <a:gd name="T4" fmla="*/ 72 w 73"/>
                <a:gd name="T5" fmla="*/ 119 h 192"/>
                <a:gd name="T6" fmla="*/ 0 w 73"/>
                <a:gd name="T7" fmla="*/ 191 h 192"/>
                <a:gd name="T8" fmla="*/ 0 w 73"/>
                <a:gd name="T9" fmla="*/ 7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3" h="192">
                  <a:moveTo>
                    <a:pt x="0" y="72"/>
                  </a:moveTo>
                  <a:lnTo>
                    <a:pt x="72" y="0"/>
                  </a:lnTo>
                  <a:lnTo>
                    <a:pt x="72" y="119"/>
                  </a:lnTo>
                  <a:lnTo>
                    <a:pt x="0" y="191"/>
                  </a:lnTo>
                  <a:lnTo>
                    <a:pt x="0" y="72"/>
                  </a:lnTo>
                </a:path>
              </a:pathLst>
            </a:custGeom>
            <a:solidFill>
              <a:srgbClr val="FF99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8" name="Freeform 136">
              <a:extLst>
                <a:ext uri="{FF2B5EF4-FFF2-40B4-BE49-F238E27FC236}">
                  <a16:creationId xmlns:a16="http://schemas.microsoft.com/office/drawing/2014/main" id="{232E3017-2530-DDFD-F58B-BA613BBA55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4" y="2976"/>
              <a:ext cx="73" cy="120"/>
            </a:xfrm>
            <a:custGeom>
              <a:avLst/>
              <a:gdLst>
                <a:gd name="T0" fmla="*/ 0 w 73"/>
                <a:gd name="T1" fmla="*/ 119 h 120"/>
                <a:gd name="T2" fmla="*/ 72 w 73"/>
                <a:gd name="T3" fmla="*/ 47 h 120"/>
                <a:gd name="T4" fmla="*/ 72 w 73"/>
                <a:gd name="T5" fmla="*/ 0 h 120"/>
                <a:gd name="T6" fmla="*/ 0 w 73"/>
                <a:gd name="T7" fmla="*/ 0 h 120"/>
                <a:gd name="T8" fmla="*/ 0 w 73"/>
                <a:gd name="T9" fmla="*/ 119 h 1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3" h="120">
                  <a:moveTo>
                    <a:pt x="0" y="119"/>
                  </a:moveTo>
                  <a:lnTo>
                    <a:pt x="72" y="47"/>
                  </a:lnTo>
                  <a:lnTo>
                    <a:pt x="72" y="0"/>
                  </a:lnTo>
                  <a:lnTo>
                    <a:pt x="0" y="0"/>
                  </a:lnTo>
                  <a:lnTo>
                    <a:pt x="0" y="119"/>
                  </a:lnTo>
                </a:path>
              </a:pathLst>
            </a:custGeom>
            <a:solidFill>
              <a:srgbClr val="FFCC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9" name="Rectangle 137">
              <a:extLst>
                <a:ext uri="{FF2B5EF4-FFF2-40B4-BE49-F238E27FC236}">
                  <a16:creationId xmlns:a16="http://schemas.microsoft.com/office/drawing/2014/main" id="{FF4C3C92-7D7D-562D-34C1-E332D63862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6" y="2980"/>
              <a:ext cx="14" cy="109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ru-RU" altLang="ru-RU" sz="1800"/>
            </a:p>
          </p:txBody>
        </p:sp>
        <p:sp>
          <p:nvSpPr>
            <p:cNvPr id="20" name="Freeform 138">
              <a:extLst>
                <a:ext uri="{FF2B5EF4-FFF2-40B4-BE49-F238E27FC236}">
                  <a16:creationId xmlns:a16="http://schemas.microsoft.com/office/drawing/2014/main" id="{E5997067-5C32-72C4-1E5A-5F8095A23E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6" y="2880"/>
              <a:ext cx="73" cy="97"/>
            </a:xfrm>
            <a:custGeom>
              <a:avLst/>
              <a:gdLst>
                <a:gd name="T0" fmla="*/ 0 w 73"/>
                <a:gd name="T1" fmla="*/ 96 h 97"/>
                <a:gd name="T2" fmla="*/ 72 w 73"/>
                <a:gd name="T3" fmla="*/ 24 h 97"/>
                <a:gd name="T4" fmla="*/ 72 w 73"/>
                <a:gd name="T5" fmla="*/ 0 h 97"/>
                <a:gd name="T6" fmla="*/ 0 w 73"/>
                <a:gd name="T7" fmla="*/ 72 h 97"/>
                <a:gd name="T8" fmla="*/ 0 w 73"/>
                <a:gd name="T9" fmla="*/ 96 h 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3" h="97">
                  <a:moveTo>
                    <a:pt x="0" y="96"/>
                  </a:moveTo>
                  <a:lnTo>
                    <a:pt x="72" y="24"/>
                  </a:lnTo>
                  <a:lnTo>
                    <a:pt x="72" y="0"/>
                  </a:lnTo>
                  <a:lnTo>
                    <a:pt x="0" y="72"/>
                  </a:lnTo>
                  <a:lnTo>
                    <a:pt x="0" y="96"/>
                  </a:lnTo>
                </a:path>
              </a:pathLst>
            </a:custGeom>
            <a:solidFill>
              <a:srgbClr val="FF99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1" name="Freeform 139">
              <a:extLst>
                <a:ext uri="{FF2B5EF4-FFF2-40B4-BE49-F238E27FC236}">
                  <a16:creationId xmlns:a16="http://schemas.microsoft.com/office/drawing/2014/main" id="{61E1A989-6DAD-5B0D-A407-7B4AA5FF19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0" y="2880"/>
              <a:ext cx="289" cy="73"/>
            </a:xfrm>
            <a:custGeom>
              <a:avLst/>
              <a:gdLst>
                <a:gd name="T0" fmla="*/ 0 w 289"/>
                <a:gd name="T1" fmla="*/ 72 h 73"/>
                <a:gd name="T2" fmla="*/ 72 w 289"/>
                <a:gd name="T3" fmla="*/ 0 h 73"/>
                <a:gd name="T4" fmla="*/ 288 w 289"/>
                <a:gd name="T5" fmla="*/ 0 h 73"/>
                <a:gd name="T6" fmla="*/ 216 w 289"/>
                <a:gd name="T7" fmla="*/ 72 h 73"/>
                <a:gd name="T8" fmla="*/ 0 w 289"/>
                <a:gd name="T9" fmla="*/ 72 h 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9" h="73">
                  <a:moveTo>
                    <a:pt x="0" y="72"/>
                  </a:moveTo>
                  <a:lnTo>
                    <a:pt x="72" y="0"/>
                  </a:lnTo>
                  <a:lnTo>
                    <a:pt x="288" y="0"/>
                  </a:lnTo>
                  <a:lnTo>
                    <a:pt x="216" y="72"/>
                  </a:lnTo>
                  <a:lnTo>
                    <a:pt x="0" y="72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" name="Rectangle 140">
              <a:extLst>
                <a:ext uri="{FF2B5EF4-FFF2-40B4-BE49-F238E27FC236}">
                  <a16:creationId xmlns:a16="http://schemas.microsoft.com/office/drawing/2014/main" id="{D6EABE71-EDA5-C140-BE31-9DE853E2AA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0" y="2812"/>
              <a:ext cx="110" cy="86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ru-RU" altLang="ru-RU" sz="1800"/>
            </a:p>
          </p:txBody>
        </p:sp>
        <p:sp>
          <p:nvSpPr>
            <p:cNvPr id="23" name="AutoShape 141">
              <a:extLst>
                <a:ext uri="{FF2B5EF4-FFF2-40B4-BE49-F238E27FC236}">
                  <a16:creationId xmlns:a16="http://schemas.microsoft.com/office/drawing/2014/main" id="{04035CBF-F110-D52D-D254-C1E1B6C1BD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2" y="2824"/>
              <a:ext cx="86" cy="62"/>
            </a:xfrm>
            <a:prstGeom prst="roundRect">
              <a:avLst>
                <a:gd name="adj" fmla="val 11245"/>
              </a:avLst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ru-RU" altLang="ru-RU" sz="1800"/>
            </a:p>
          </p:txBody>
        </p:sp>
        <p:sp>
          <p:nvSpPr>
            <p:cNvPr id="24" name="Freeform 142">
              <a:extLst>
                <a:ext uri="{FF2B5EF4-FFF2-40B4-BE49-F238E27FC236}">
                  <a16:creationId xmlns:a16="http://schemas.microsoft.com/office/drawing/2014/main" id="{493C56F4-7D89-64F1-25DA-BA284A2D5E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6" y="2784"/>
              <a:ext cx="145" cy="25"/>
            </a:xfrm>
            <a:custGeom>
              <a:avLst/>
              <a:gdLst>
                <a:gd name="T0" fmla="*/ 0 w 145"/>
                <a:gd name="T1" fmla="*/ 24 h 25"/>
                <a:gd name="T2" fmla="*/ 24 w 145"/>
                <a:gd name="T3" fmla="*/ 0 h 25"/>
                <a:gd name="T4" fmla="*/ 144 w 145"/>
                <a:gd name="T5" fmla="*/ 0 h 25"/>
                <a:gd name="T6" fmla="*/ 120 w 145"/>
                <a:gd name="T7" fmla="*/ 24 h 25"/>
                <a:gd name="T8" fmla="*/ 0 w 145"/>
                <a:gd name="T9" fmla="*/ 24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25">
                  <a:moveTo>
                    <a:pt x="0" y="24"/>
                  </a:moveTo>
                  <a:lnTo>
                    <a:pt x="24" y="0"/>
                  </a:lnTo>
                  <a:lnTo>
                    <a:pt x="144" y="0"/>
                  </a:lnTo>
                  <a:lnTo>
                    <a:pt x="120" y="24"/>
                  </a:lnTo>
                  <a:lnTo>
                    <a:pt x="0" y="24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5" name="Freeform 143">
              <a:extLst>
                <a:ext uri="{FF2B5EF4-FFF2-40B4-BE49-F238E27FC236}">
                  <a16:creationId xmlns:a16="http://schemas.microsoft.com/office/drawing/2014/main" id="{FF2D0CCA-22DD-5EDF-F298-B5EEB3729D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6" y="2784"/>
              <a:ext cx="25" cy="121"/>
            </a:xfrm>
            <a:custGeom>
              <a:avLst/>
              <a:gdLst>
                <a:gd name="T0" fmla="*/ 0 w 25"/>
                <a:gd name="T1" fmla="*/ 24 h 121"/>
                <a:gd name="T2" fmla="*/ 24 w 25"/>
                <a:gd name="T3" fmla="*/ 0 h 121"/>
                <a:gd name="T4" fmla="*/ 24 w 25"/>
                <a:gd name="T5" fmla="*/ 96 h 121"/>
                <a:gd name="T6" fmla="*/ 0 w 25"/>
                <a:gd name="T7" fmla="*/ 120 h 121"/>
                <a:gd name="T8" fmla="*/ 0 w 25"/>
                <a:gd name="T9" fmla="*/ 24 h 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121">
                  <a:moveTo>
                    <a:pt x="0" y="24"/>
                  </a:moveTo>
                  <a:lnTo>
                    <a:pt x="24" y="0"/>
                  </a:lnTo>
                  <a:lnTo>
                    <a:pt x="24" y="96"/>
                  </a:lnTo>
                  <a:lnTo>
                    <a:pt x="0" y="120"/>
                  </a:lnTo>
                  <a:lnTo>
                    <a:pt x="0" y="24"/>
                  </a:lnTo>
                </a:path>
              </a:pathLst>
            </a:custGeom>
            <a:solidFill>
              <a:srgbClr val="FFCC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" name="Freeform 144" descr="Small checker board">
              <a:extLst>
                <a:ext uri="{FF2B5EF4-FFF2-40B4-BE49-F238E27FC236}">
                  <a16:creationId xmlns:a16="http://schemas.microsoft.com/office/drawing/2014/main" id="{5EF2FA32-72DF-05B0-4D8C-DB4BE4486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8" y="2904"/>
              <a:ext cx="193" cy="25"/>
            </a:xfrm>
            <a:custGeom>
              <a:avLst/>
              <a:gdLst>
                <a:gd name="T0" fmla="*/ 0 w 193"/>
                <a:gd name="T1" fmla="*/ 24 h 25"/>
                <a:gd name="T2" fmla="*/ 171 w 193"/>
                <a:gd name="T3" fmla="*/ 24 h 25"/>
                <a:gd name="T4" fmla="*/ 192 w 193"/>
                <a:gd name="T5" fmla="*/ 0 h 25"/>
                <a:gd name="T6" fmla="*/ 21 w 193"/>
                <a:gd name="T7" fmla="*/ 0 h 25"/>
                <a:gd name="T8" fmla="*/ 0 w 193"/>
                <a:gd name="T9" fmla="*/ 24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3" h="25">
                  <a:moveTo>
                    <a:pt x="0" y="24"/>
                  </a:moveTo>
                  <a:lnTo>
                    <a:pt x="171" y="24"/>
                  </a:lnTo>
                  <a:lnTo>
                    <a:pt x="192" y="0"/>
                  </a:lnTo>
                  <a:lnTo>
                    <a:pt x="21" y="0"/>
                  </a:lnTo>
                  <a:lnTo>
                    <a:pt x="0" y="24"/>
                  </a:lnTo>
                </a:path>
              </a:pathLst>
            </a:custGeom>
            <a:blipFill dpi="0" rotWithShape="0">
              <a:blip r:embed="rId2"/>
              <a:srcRect/>
              <a:tile tx="0" ty="0" sx="100000" sy="100000" flip="none" algn="tl"/>
            </a:blip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7" name="Rectangle 145">
              <a:extLst>
                <a:ext uri="{FF2B5EF4-FFF2-40B4-BE49-F238E27FC236}">
                  <a16:creationId xmlns:a16="http://schemas.microsoft.com/office/drawing/2014/main" id="{06DFF97B-0A92-94A8-9A41-2FA1DD5D9D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4" y="2980"/>
              <a:ext cx="14" cy="109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ru-RU" altLang="ru-RU" sz="1800"/>
            </a:p>
          </p:txBody>
        </p:sp>
      </p:grpSp>
      <p:sp>
        <p:nvSpPr>
          <p:cNvPr id="28" name="Rectangle 146">
            <a:extLst>
              <a:ext uri="{FF2B5EF4-FFF2-40B4-BE49-F238E27FC236}">
                <a16:creationId xmlns:a16="http://schemas.microsoft.com/office/drawing/2014/main" id="{C03184AF-46D1-F41D-7F46-4CC2ABB8E5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6362" y="2855207"/>
            <a:ext cx="1068387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1" tIns="44446" rIns="90481" bIns="44446">
            <a:spAutoFit/>
          </a:bodyPr>
          <a:lstStyle>
            <a:lvl1pPr defTabSz="762000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>
                <a:latin typeface="Times New Roman" panose="02020603050405020304" pitchFamily="18" charset="0"/>
              </a:rPr>
              <a:t>Клиент </a:t>
            </a:r>
            <a:r>
              <a:rPr lang="en-US" altLang="ru-RU" sz="1200">
                <a:latin typeface="Times New Roman" panose="02020603050405020304" pitchFamily="18" charset="0"/>
              </a:rPr>
              <a:t>qMS</a:t>
            </a:r>
            <a:br>
              <a:rPr lang="ru-RU" altLang="ru-RU" sz="1200">
                <a:latin typeface="Times New Roman" panose="02020603050405020304" pitchFamily="18" charset="0"/>
              </a:rPr>
            </a:br>
            <a:r>
              <a:rPr lang="en-GB" altLang="ru-RU" sz="1200">
                <a:latin typeface="Times New Roman" panose="02020603050405020304" pitchFamily="18" charset="0"/>
              </a:rPr>
              <a:t>рабочееместо</a:t>
            </a:r>
            <a:br>
              <a:rPr lang="en-GB" altLang="ru-RU" sz="1200">
                <a:latin typeface="Times New Roman" panose="02020603050405020304" pitchFamily="18" charset="0"/>
              </a:rPr>
            </a:br>
            <a:r>
              <a:rPr lang="en-GB" altLang="ru-RU" sz="1200">
                <a:latin typeface="Times New Roman" panose="02020603050405020304" pitchFamily="18" charset="0"/>
              </a:rPr>
              <a:t>врача</a:t>
            </a:r>
          </a:p>
        </p:txBody>
      </p:sp>
      <p:grpSp>
        <p:nvGrpSpPr>
          <p:cNvPr id="29" name="Group 147">
            <a:extLst>
              <a:ext uri="{FF2B5EF4-FFF2-40B4-BE49-F238E27FC236}">
                <a16:creationId xmlns:a16="http://schemas.microsoft.com/office/drawing/2014/main" id="{E31B7C14-676D-BECE-7735-C5FAE389EFC2}"/>
              </a:ext>
            </a:extLst>
          </p:cNvPr>
          <p:cNvGrpSpPr>
            <a:grpSpLocks/>
          </p:cNvGrpSpPr>
          <p:nvPr/>
        </p:nvGrpSpPr>
        <p:grpSpPr bwMode="auto">
          <a:xfrm>
            <a:off x="9369074" y="2050344"/>
            <a:ext cx="460375" cy="495300"/>
            <a:chOff x="1920" y="2784"/>
            <a:chExt cx="289" cy="312"/>
          </a:xfrm>
        </p:grpSpPr>
        <p:sp>
          <p:nvSpPr>
            <p:cNvPr id="30" name="Rectangle 148">
              <a:extLst>
                <a:ext uri="{FF2B5EF4-FFF2-40B4-BE49-F238E27FC236}">
                  <a16:creationId xmlns:a16="http://schemas.microsoft.com/office/drawing/2014/main" id="{5DF29D47-0250-49EB-328E-2A5B08B50C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4" y="2956"/>
              <a:ext cx="206" cy="14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ru-RU" altLang="ru-RU" sz="1800"/>
            </a:p>
          </p:txBody>
        </p:sp>
        <p:sp>
          <p:nvSpPr>
            <p:cNvPr id="31" name="Freeform 149">
              <a:extLst>
                <a:ext uri="{FF2B5EF4-FFF2-40B4-BE49-F238E27FC236}">
                  <a16:creationId xmlns:a16="http://schemas.microsoft.com/office/drawing/2014/main" id="{08BE52D8-8EDA-CCA8-9169-04A8086D98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6" y="2904"/>
              <a:ext cx="73" cy="192"/>
            </a:xfrm>
            <a:custGeom>
              <a:avLst/>
              <a:gdLst>
                <a:gd name="T0" fmla="*/ 0 w 73"/>
                <a:gd name="T1" fmla="*/ 72 h 192"/>
                <a:gd name="T2" fmla="*/ 72 w 73"/>
                <a:gd name="T3" fmla="*/ 0 h 192"/>
                <a:gd name="T4" fmla="*/ 72 w 73"/>
                <a:gd name="T5" fmla="*/ 119 h 192"/>
                <a:gd name="T6" fmla="*/ 0 w 73"/>
                <a:gd name="T7" fmla="*/ 191 h 192"/>
                <a:gd name="T8" fmla="*/ 0 w 73"/>
                <a:gd name="T9" fmla="*/ 7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3" h="192">
                  <a:moveTo>
                    <a:pt x="0" y="72"/>
                  </a:moveTo>
                  <a:lnTo>
                    <a:pt x="72" y="0"/>
                  </a:lnTo>
                  <a:lnTo>
                    <a:pt x="72" y="119"/>
                  </a:lnTo>
                  <a:lnTo>
                    <a:pt x="0" y="191"/>
                  </a:lnTo>
                  <a:lnTo>
                    <a:pt x="0" y="72"/>
                  </a:lnTo>
                </a:path>
              </a:pathLst>
            </a:custGeom>
            <a:solidFill>
              <a:srgbClr val="FF99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2" name="Freeform 150">
              <a:extLst>
                <a:ext uri="{FF2B5EF4-FFF2-40B4-BE49-F238E27FC236}">
                  <a16:creationId xmlns:a16="http://schemas.microsoft.com/office/drawing/2014/main" id="{32C50CEB-8754-5BD1-1608-FD6CB353D6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4" y="2976"/>
              <a:ext cx="73" cy="120"/>
            </a:xfrm>
            <a:custGeom>
              <a:avLst/>
              <a:gdLst>
                <a:gd name="T0" fmla="*/ 0 w 73"/>
                <a:gd name="T1" fmla="*/ 119 h 120"/>
                <a:gd name="T2" fmla="*/ 72 w 73"/>
                <a:gd name="T3" fmla="*/ 47 h 120"/>
                <a:gd name="T4" fmla="*/ 72 w 73"/>
                <a:gd name="T5" fmla="*/ 0 h 120"/>
                <a:gd name="T6" fmla="*/ 0 w 73"/>
                <a:gd name="T7" fmla="*/ 0 h 120"/>
                <a:gd name="T8" fmla="*/ 0 w 73"/>
                <a:gd name="T9" fmla="*/ 119 h 1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3" h="120">
                  <a:moveTo>
                    <a:pt x="0" y="119"/>
                  </a:moveTo>
                  <a:lnTo>
                    <a:pt x="72" y="47"/>
                  </a:lnTo>
                  <a:lnTo>
                    <a:pt x="72" y="0"/>
                  </a:lnTo>
                  <a:lnTo>
                    <a:pt x="0" y="0"/>
                  </a:lnTo>
                  <a:lnTo>
                    <a:pt x="0" y="119"/>
                  </a:lnTo>
                </a:path>
              </a:pathLst>
            </a:custGeom>
            <a:solidFill>
              <a:srgbClr val="FFCC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3" name="Rectangle 151">
              <a:extLst>
                <a:ext uri="{FF2B5EF4-FFF2-40B4-BE49-F238E27FC236}">
                  <a16:creationId xmlns:a16="http://schemas.microsoft.com/office/drawing/2014/main" id="{87615CC5-114A-434C-D30D-629FB5C30B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6" y="2980"/>
              <a:ext cx="14" cy="109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ru-RU" altLang="ru-RU" sz="1800"/>
            </a:p>
          </p:txBody>
        </p:sp>
        <p:sp>
          <p:nvSpPr>
            <p:cNvPr id="34" name="Freeform 152">
              <a:extLst>
                <a:ext uri="{FF2B5EF4-FFF2-40B4-BE49-F238E27FC236}">
                  <a16:creationId xmlns:a16="http://schemas.microsoft.com/office/drawing/2014/main" id="{06630C12-6B85-632F-88ED-8E549E2912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6" y="2880"/>
              <a:ext cx="73" cy="97"/>
            </a:xfrm>
            <a:custGeom>
              <a:avLst/>
              <a:gdLst>
                <a:gd name="T0" fmla="*/ 0 w 73"/>
                <a:gd name="T1" fmla="*/ 96 h 97"/>
                <a:gd name="T2" fmla="*/ 72 w 73"/>
                <a:gd name="T3" fmla="*/ 24 h 97"/>
                <a:gd name="T4" fmla="*/ 72 w 73"/>
                <a:gd name="T5" fmla="*/ 0 h 97"/>
                <a:gd name="T6" fmla="*/ 0 w 73"/>
                <a:gd name="T7" fmla="*/ 72 h 97"/>
                <a:gd name="T8" fmla="*/ 0 w 73"/>
                <a:gd name="T9" fmla="*/ 96 h 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3" h="97">
                  <a:moveTo>
                    <a:pt x="0" y="96"/>
                  </a:moveTo>
                  <a:lnTo>
                    <a:pt x="72" y="24"/>
                  </a:lnTo>
                  <a:lnTo>
                    <a:pt x="72" y="0"/>
                  </a:lnTo>
                  <a:lnTo>
                    <a:pt x="0" y="72"/>
                  </a:lnTo>
                  <a:lnTo>
                    <a:pt x="0" y="96"/>
                  </a:lnTo>
                </a:path>
              </a:pathLst>
            </a:custGeom>
            <a:solidFill>
              <a:srgbClr val="FF99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5" name="Freeform 153">
              <a:extLst>
                <a:ext uri="{FF2B5EF4-FFF2-40B4-BE49-F238E27FC236}">
                  <a16:creationId xmlns:a16="http://schemas.microsoft.com/office/drawing/2014/main" id="{736BA02C-F7D7-7A20-5F5D-FD646617D8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0" y="2880"/>
              <a:ext cx="289" cy="73"/>
            </a:xfrm>
            <a:custGeom>
              <a:avLst/>
              <a:gdLst>
                <a:gd name="T0" fmla="*/ 0 w 289"/>
                <a:gd name="T1" fmla="*/ 72 h 73"/>
                <a:gd name="T2" fmla="*/ 72 w 289"/>
                <a:gd name="T3" fmla="*/ 0 h 73"/>
                <a:gd name="T4" fmla="*/ 288 w 289"/>
                <a:gd name="T5" fmla="*/ 0 h 73"/>
                <a:gd name="T6" fmla="*/ 216 w 289"/>
                <a:gd name="T7" fmla="*/ 72 h 73"/>
                <a:gd name="T8" fmla="*/ 0 w 289"/>
                <a:gd name="T9" fmla="*/ 72 h 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9" h="73">
                  <a:moveTo>
                    <a:pt x="0" y="72"/>
                  </a:moveTo>
                  <a:lnTo>
                    <a:pt x="72" y="0"/>
                  </a:lnTo>
                  <a:lnTo>
                    <a:pt x="288" y="0"/>
                  </a:lnTo>
                  <a:lnTo>
                    <a:pt x="216" y="72"/>
                  </a:lnTo>
                  <a:lnTo>
                    <a:pt x="0" y="72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6" name="Rectangle 154">
              <a:extLst>
                <a:ext uri="{FF2B5EF4-FFF2-40B4-BE49-F238E27FC236}">
                  <a16:creationId xmlns:a16="http://schemas.microsoft.com/office/drawing/2014/main" id="{E33D6B0A-E4D1-246C-5272-FC23644C58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0" y="2812"/>
              <a:ext cx="110" cy="86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ru-RU" altLang="ru-RU" sz="1800"/>
            </a:p>
          </p:txBody>
        </p:sp>
        <p:sp>
          <p:nvSpPr>
            <p:cNvPr id="37" name="AutoShape 155">
              <a:extLst>
                <a:ext uri="{FF2B5EF4-FFF2-40B4-BE49-F238E27FC236}">
                  <a16:creationId xmlns:a16="http://schemas.microsoft.com/office/drawing/2014/main" id="{AE5A8260-E2D2-3653-4C7B-ED4BBE75FB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2" y="2824"/>
              <a:ext cx="86" cy="62"/>
            </a:xfrm>
            <a:prstGeom prst="roundRect">
              <a:avLst>
                <a:gd name="adj" fmla="val 11245"/>
              </a:avLst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ru-RU" altLang="ru-RU" sz="1800"/>
            </a:p>
          </p:txBody>
        </p:sp>
        <p:sp>
          <p:nvSpPr>
            <p:cNvPr id="38" name="Freeform 156">
              <a:extLst>
                <a:ext uri="{FF2B5EF4-FFF2-40B4-BE49-F238E27FC236}">
                  <a16:creationId xmlns:a16="http://schemas.microsoft.com/office/drawing/2014/main" id="{64316B3C-3447-5F6B-9499-2347A017D1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6" y="2784"/>
              <a:ext cx="145" cy="25"/>
            </a:xfrm>
            <a:custGeom>
              <a:avLst/>
              <a:gdLst>
                <a:gd name="T0" fmla="*/ 0 w 145"/>
                <a:gd name="T1" fmla="*/ 24 h 25"/>
                <a:gd name="T2" fmla="*/ 24 w 145"/>
                <a:gd name="T3" fmla="*/ 0 h 25"/>
                <a:gd name="T4" fmla="*/ 144 w 145"/>
                <a:gd name="T5" fmla="*/ 0 h 25"/>
                <a:gd name="T6" fmla="*/ 120 w 145"/>
                <a:gd name="T7" fmla="*/ 24 h 25"/>
                <a:gd name="T8" fmla="*/ 0 w 145"/>
                <a:gd name="T9" fmla="*/ 24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25">
                  <a:moveTo>
                    <a:pt x="0" y="24"/>
                  </a:moveTo>
                  <a:lnTo>
                    <a:pt x="24" y="0"/>
                  </a:lnTo>
                  <a:lnTo>
                    <a:pt x="144" y="0"/>
                  </a:lnTo>
                  <a:lnTo>
                    <a:pt x="120" y="24"/>
                  </a:lnTo>
                  <a:lnTo>
                    <a:pt x="0" y="24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9" name="Freeform 157">
              <a:extLst>
                <a:ext uri="{FF2B5EF4-FFF2-40B4-BE49-F238E27FC236}">
                  <a16:creationId xmlns:a16="http://schemas.microsoft.com/office/drawing/2014/main" id="{DC63D145-75D0-1912-AF7F-B3E7D96EEB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6" y="2784"/>
              <a:ext cx="25" cy="121"/>
            </a:xfrm>
            <a:custGeom>
              <a:avLst/>
              <a:gdLst>
                <a:gd name="T0" fmla="*/ 0 w 25"/>
                <a:gd name="T1" fmla="*/ 24 h 121"/>
                <a:gd name="T2" fmla="*/ 24 w 25"/>
                <a:gd name="T3" fmla="*/ 0 h 121"/>
                <a:gd name="T4" fmla="*/ 24 w 25"/>
                <a:gd name="T5" fmla="*/ 96 h 121"/>
                <a:gd name="T6" fmla="*/ 0 w 25"/>
                <a:gd name="T7" fmla="*/ 120 h 121"/>
                <a:gd name="T8" fmla="*/ 0 w 25"/>
                <a:gd name="T9" fmla="*/ 24 h 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121">
                  <a:moveTo>
                    <a:pt x="0" y="24"/>
                  </a:moveTo>
                  <a:lnTo>
                    <a:pt x="24" y="0"/>
                  </a:lnTo>
                  <a:lnTo>
                    <a:pt x="24" y="96"/>
                  </a:lnTo>
                  <a:lnTo>
                    <a:pt x="0" y="120"/>
                  </a:lnTo>
                  <a:lnTo>
                    <a:pt x="0" y="24"/>
                  </a:lnTo>
                </a:path>
              </a:pathLst>
            </a:custGeom>
            <a:solidFill>
              <a:srgbClr val="FFCC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0" name="Freeform 158" descr="Small checker board">
              <a:extLst>
                <a:ext uri="{FF2B5EF4-FFF2-40B4-BE49-F238E27FC236}">
                  <a16:creationId xmlns:a16="http://schemas.microsoft.com/office/drawing/2014/main" id="{734E6956-D04C-4095-ECC3-CBE80B24F7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8" y="2904"/>
              <a:ext cx="193" cy="25"/>
            </a:xfrm>
            <a:custGeom>
              <a:avLst/>
              <a:gdLst>
                <a:gd name="T0" fmla="*/ 0 w 193"/>
                <a:gd name="T1" fmla="*/ 24 h 25"/>
                <a:gd name="T2" fmla="*/ 171 w 193"/>
                <a:gd name="T3" fmla="*/ 24 h 25"/>
                <a:gd name="T4" fmla="*/ 192 w 193"/>
                <a:gd name="T5" fmla="*/ 0 h 25"/>
                <a:gd name="T6" fmla="*/ 21 w 193"/>
                <a:gd name="T7" fmla="*/ 0 h 25"/>
                <a:gd name="T8" fmla="*/ 0 w 193"/>
                <a:gd name="T9" fmla="*/ 24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3" h="25">
                  <a:moveTo>
                    <a:pt x="0" y="24"/>
                  </a:moveTo>
                  <a:lnTo>
                    <a:pt x="171" y="24"/>
                  </a:lnTo>
                  <a:lnTo>
                    <a:pt x="192" y="0"/>
                  </a:lnTo>
                  <a:lnTo>
                    <a:pt x="21" y="0"/>
                  </a:lnTo>
                  <a:lnTo>
                    <a:pt x="0" y="24"/>
                  </a:lnTo>
                </a:path>
              </a:pathLst>
            </a:custGeom>
            <a:blipFill dpi="0" rotWithShape="0">
              <a:blip r:embed="rId2"/>
              <a:srcRect/>
              <a:tile tx="0" ty="0" sx="100000" sy="100000" flip="none" algn="tl"/>
            </a:blip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" name="Rectangle 159">
              <a:extLst>
                <a:ext uri="{FF2B5EF4-FFF2-40B4-BE49-F238E27FC236}">
                  <a16:creationId xmlns:a16="http://schemas.microsoft.com/office/drawing/2014/main" id="{7D9D3D07-6298-8D4B-D726-150016C62A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4" y="2980"/>
              <a:ext cx="14" cy="109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ru-RU" altLang="ru-RU" sz="1800"/>
            </a:p>
          </p:txBody>
        </p:sp>
      </p:grpSp>
      <p:sp>
        <p:nvSpPr>
          <p:cNvPr id="42" name="Text Box 161">
            <a:extLst>
              <a:ext uri="{FF2B5EF4-FFF2-40B4-BE49-F238E27FC236}">
                <a16:creationId xmlns:a16="http://schemas.microsoft.com/office/drawing/2014/main" id="{2C22ABEC-E062-96F7-8612-FDC40CFF37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5789" y="1704802"/>
            <a:ext cx="37877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>
                <a:latin typeface="Times New Roman" panose="02020603050405020304" pitchFamily="18" charset="0"/>
              </a:rPr>
              <a:t>Отделение функциональной диагностики</a:t>
            </a:r>
          </a:p>
        </p:txBody>
      </p:sp>
      <p:sp>
        <p:nvSpPr>
          <p:cNvPr id="43" name="Text Box 162">
            <a:extLst>
              <a:ext uri="{FF2B5EF4-FFF2-40B4-BE49-F238E27FC236}">
                <a16:creationId xmlns:a16="http://schemas.microsoft.com/office/drawing/2014/main" id="{66F240E9-DD81-C106-56B0-6C5EC3794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1879" y="1685375"/>
            <a:ext cx="1262063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>
                <a:latin typeface="Times New Roman" panose="02020603050405020304" pitchFamily="18" charset="0"/>
              </a:rPr>
              <a:t>К л и н и к а</a:t>
            </a:r>
          </a:p>
        </p:txBody>
      </p:sp>
      <p:sp>
        <p:nvSpPr>
          <p:cNvPr id="44" name="Line 166">
            <a:extLst>
              <a:ext uri="{FF2B5EF4-FFF2-40B4-BE49-F238E27FC236}">
                <a16:creationId xmlns:a16="http://schemas.microsoft.com/office/drawing/2014/main" id="{E4D81FCC-9A6E-FB03-B1DA-5E67012C4540}"/>
              </a:ext>
            </a:extLst>
          </p:cNvPr>
          <p:cNvSpPr>
            <a:spLocks noChangeShapeType="1"/>
          </p:cNvSpPr>
          <p:nvPr/>
        </p:nvSpPr>
        <p:spPr bwMode="auto">
          <a:xfrm>
            <a:off x="4598637" y="2856794"/>
            <a:ext cx="2579687" cy="0"/>
          </a:xfrm>
          <a:prstGeom prst="line">
            <a:avLst/>
          </a:prstGeom>
          <a:noFill/>
          <a:ln w="38100" cmpd="dbl">
            <a:solidFill>
              <a:schemeClr val="tx2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5" name="Line 90">
            <a:extLst>
              <a:ext uri="{FF2B5EF4-FFF2-40B4-BE49-F238E27FC236}">
                <a16:creationId xmlns:a16="http://schemas.microsoft.com/office/drawing/2014/main" id="{4CBF883B-BFCC-0B37-6F3A-B260171E1C0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87212" y="2721858"/>
            <a:ext cx="1425575" cy="915987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46" name="Group 157">
            <a:extLst>
              <a:ext uri="{FF2B5EF4-FFF2-40B4-BE49-F238E27FC236}">
                <a16:creationId xmlns:a16="http://schemas.microsoft.com/office/drawing/2014/main" id="{2688406C-AEE3-4490-AEF5-AD84EB7D02C2}"/>
              </a:ext>
            </a:extLst>
          </p:cNvPr>
          <p:cNvGrpSpPr>
            <a:grpSpLocks/>
          </p:cNvGrpSpPr>
          <p:nvPr/>
        </p:nvGrpSpPr>
        <p:grpSpPr bwMode="auto">
          <a:xfrm>
            <a:off x="7178323" y="2244020"/>
            <a:ext cx="1511300" cy="1209675"/>
            <a:chOff x="4513" y="3385"/>
            <a:chExt cx="952" cy="762"/>
          </a:xfrm>
        </p:grpSpPr>
        <p:sp>
          <p:nvSpPr>
            <p:cNvPr id="47" name="AutoShape 158">
              <a:extLst>
                <a:ext uri="{FF2B5EF4-FFF2-40B4-BE49-F238E27FC236}">
                  <a16:creationId xmlns:a16="http://schemas.microsoft.com/office/drawing/2014/main" id="{B44FB805-A17F-0075-B8A8-150989C8D5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0" y="3516"/>
              <a:ext cx="404" cy="462"/>
            </a:xfrm>
            <a:prstGeom prst="flowChartMagneticDisk">
              <a:avLst/>
            </a:prstGeom>
            <a:solidFill>
              <a:srgbClr val="FF99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ru-RU" altLang="ru-RU" sz="1800"/>
            </a:p>
          </p:txBody>
        </p:sp>
        <p:sp>
          <p:nvSpPr>
            <p:cNvPr id="48" name="Text Box 159">
              <a:extLst>
                <a:ext uri="{FF2B5EF4-FFF2-40B4-BE49-F238E27FC236}">
                  <a16:creationId xmlns:a16="http://schemas.microsoft.com/office/drawing/2014/main" id="{51E48071-0B96-F02D-0F1E-2CBEA8E97B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40" y="3974"/>
              <a:ext cx="55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ru-RU" sz="1200" b="1">
                  <a:latin typeface="Calibri" panose="020F0502020204030204" pitchFamily="34" charset="0"/>
                </a:rPr>
                <a:t>HIS </a:t>
              </a:r>
              <a:r>
                <a:rPr lang="ru-RU" altLang="ru-RU" sz="1200" b="1">
                  <a:latin typeface="Calibri" panose="020F0502020204030204" pitchFamily="34" charset="0"/>
                </a:rPr>
                <a:t>сервер</a:t>
              </a:r>
            </a:p>
          </p:txBody>
        </p:sp>
        <p:sp>
          <p:nvSpPr>
            <p:cNvPr id="49" name="Text Box 160">
              <a:extLst>
                <a:ext uri="{FF2B5EF4-FFF2-40B4-BE49-F238E27FC236}">
                  <a16:creationId xmlns:a16="http://schemas.microsoft.com/office/drawing/2014/main" id="{2F81B31B-5B27-5274-5FFB-C75D77A46B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30" y="3705"/>
              <a:ext cx="318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ru-RU" sz="1600" b="1">
                  <a:latin typeface="Calibri" panose="020F0502020204030204" pitchFamily="34" charset="0"/>
                </a:rPr>
                <a:t>qMS</a:t>
              </a:r>
              <a:endParaRPr lang="ru-RU" altLang="ru-RU" sz="1600" b="1">
                <a:latin typeface="Calibri" panose="020F0502020204030204" pitchFamily="34" charset="0"/>
              </a:endParaRPr>
            </a:p>
          </p:txBody>
        </p:sp>
        <p:sp>
          <p:nvSpPr>
            <p:cNvPr id="50" name="Rectangle 213">
              <a:extLst>
                <a:ext uri="{FF2B5EF4-FFF2-40B4-BE49-F238E27FC236}">
                  <a16:creationId xmlns:a16="http://schemas.microsoft.com/office/drawing/2014/main" id="{88C27536-6FC5-90D8-BB45-AB253BEFA6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3" y="3385"/>
              <a:ext cx="952" cy="74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ru-RU" altLang="ru-RU" sz="1800"/>
            </a:p>
          </p:txBody>
        </p:sp>
      </p:grpSp>
      <p:grpSp>
        <p:nvGrpSpPr>
          <p:cNvPr id="51" name="Group 167">
            <a:extLst>
              <a:ext uri="{FF2B5EF4-FFF2-40B4-BE49-F238E27FC236}">
                <a16:creationId xmlns:a16="http://schemas.microsoft.com/office/drawing/2014/main" id="{B34FCFCC-30C4-267B-DF09-2ACCEBB2452D}"/>
              </a:ext>
            </a:extLst>
          </p:cNvPr>
          <p:cNvGrpSpPr>
            <a:grpSpLocks/>
          </p:cNvGrpSpPr>
          <p:nvPr/>
        </p:nvGrpSpPr>
        <p:grpSpPr bwMode="auto">
          <a:xfrm>
            <a:off x="3087336" y="2218620"/>
            <a:ext cx="1511300" cy="1209675"/>
            <a:chOff x="2608" y="3385"/>
            <a:chExt cx="952" cy="762"/>
          </a:xfrm>
        </p:grpSpPr>
        <p:sp>
          <p:nvSpPr>
            <p:cNvPr id="52" name="AutoShape 163">
              <a:extLst>
                <a:ext uri="{FF2B5EF4-FFF2-40B4-BE49-F238E27FC236}">
                  <a16:creationId xmlns:a16="http://schemas.microsoft.com/office/drawing/2014/main" id="{233806C1-D631-7E9C-DE51-963EE44732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3516"/>
              <a:ext cx="408" cy="462"/>
            </a:xfrm>
            <a:prstGeom prst="flowChartMagneticDisk">
              <a:avLst/>
            </a:prstGeom>
            <a:solidFill>
              <a:srgbClr val="CCFFFF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ru-RU" altLang="ru-RU" sz="1800"/>
            </a:p>
          </p:txBody>
        </p:sp>
        <p:sp>
          <p:nvSpPr>
            <p:cNvPr id="53" name="Text Box 164">
              <a:extLst>
                <a:ext uri="{FF2B5EF4-FFF2-40B4-BE49-F238E27FC236}">
                  <a16:creationId xmlns:a16="http://schemas.microsoft.com/office/drawing/2014/main" id="{C2B54D8B-5BF8-7F02-1DB1-1F178E1B5B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35" y="3974"/>
              <a:ext cx="58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ru-RU" altLang="ru-RU" sz="1200" b="1">
                  <a:latin typeface="Calibri" panose="020F0502020204030204" pitchFamily="34" charset="0"/>
                </a:rPr>
                <a:t>Сервер ЭКГ</a:t>
              </a:r>
            </a:p>
          </p:txBody>
        </p:sp>
        <p:sp>
          <p:nvSpPr>
            <p:cNvPr id="54" name="Text Box 165">
              <a:extLst>
                <a:ext uri="{FF2B5EF4-FFF2-40B4-BE49-F238E27FC236}">
                  <a16:creationId xmlns:a16="http://schemas.microsoft.com/office/drawing/2014/main" id="{2202A9BA-0D45-F1D4-2867-935CB53371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0" y="3702"/>
              <a:ext cx="408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ru-RU" sz="1600" b="1">
                  <a:solidFill>
                    <a:srgbClr val="0033CC"/>
                  </a:solidFill>
                  <a:latin typeface="Calibri" panose="020F0502020204030204" pitchFamily="34" charset="0"/>
                </a:rPr>
                <a:t>MUSE</a:t>
              </a:r>
              <a:endParaRPr lang="ru-RU" altLang="ru-RU" sz="1600" b="1">
                <a:solidFill>
                  <a:srgbClr val="0033CC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5" name="Rectangle 213">
              <a:extLst>
                <a:ext uri="{FF2B5EF4-FFF2-40B4-BE49-F238E27FC236}">
                  <a16:creationId xmlns:a16="http://schemas.microsoft.com/office/drawing/2014/main" id="{4DB3A191-F6EE-15F8-98D2-04DE2514C6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8" y="3385"/>
              <a:ext cx="952" cy="74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ru-RU" altLang="ru-RU" sz="1800"/>
            </a:p>
          </p:txBody>
        </p:sp>
      </p:grpSp>
      <p:sp>
        <p:nvSpPr>
          <p:cNvPr id="56" name="Line 99">
            <a:extLst>
              <a:ext uri="{FF2B5EF4-FFF2-40B4-BE49-F238E27FC236}">
                <a16:creationId xmlns:a16="http://schemas.microsoft.com/office/drawing/2014/main" id="{5C67BE59-E8F2-106B-BA8C-C0C38F2BA301}"/>
              </a:ext>
            </a:extLst>
          </p:cNvPr>
          <p:cNvSpPr>
            <a:spLocks noChangeShapeType="1"/>
          </p:cNvSpPr>
          <p:nvPr/>
        </p:nvSpPr>
        <p:spPr bwMode="auto">
          <a:xfrm>
            <a:off x="9088087" y="3914069"/>
            <a:ext cx="357187" cy="0"/>
          </a:xfrm>
          <a:prstGeom prst="line">
            <a:avLst/>
          </a:prstGeom>
          <a:noFill/>
          <a:ln w="9525">
            <a:solidFill>
              <a:srgbClr val="00FF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7" name="Text Box 87">
            <a:extLst>
              <a:ext uri="{FF2B5EF4-FFF2-40B4-BE49-F238E27FC236}">
                <a16:creationId xmlns:a16="http://schemas.microsoft.com/office/drawing/2014/main" id="{90D8A31C-B3F6-B2DA-B1B4-1B56BB2E38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7237" y="2548819"/>
            <a:ext cx="949325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ru-RU" sz="1400" b="1">
                <a:latin typeface="Times New Roman" panose="02020603050405020304" pitchFamily="18" charset="0"/>
              </a:rPr>
              <a:t>HL7 ADT</a:t>
            </a:r>
            <a:endParaRPr lang="en-GB" altLang="ru-RU" sz="1800">
              <a:latin typeface="Times New Roman" panose="02020603050405020304" pitchFamily="18" charset="0"/>
            </a:endParaRPr>
          </a:p>
        </p:txBody>
      </p:sp>
      <p:graphicFrame>
        <p:nvGraphicFramePr>
          <p:cNvPr id="58" name="Object 171">
            <a:extLst>
              <a:ext uri="{FF2B5EF4-FFF2-40B4-BE49-F238E27FC236}">
                <a16:creationId xmlns:a16="http://schemas.microsoft.com/office/drawing/2014/main" id="{E0A90F75-555C-4A22-872E-C7EA732095B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01449" y="3250495"/>
          <a:ext cx="8747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333333" imgH="1333333" progId="">
                  <p:embed/>
                </p:oleObj>
              </mc:Choice>
              <mc:Fallback>
                <p:oleObj r:id="rId3" imgW="1333333" imgH="1333333" progId="">
                  <p:embed/>
                  <p:pic>
                    <p:nvPicPr>
                      <p:cNvPr id="58" name="Object 171">
                        <a:extLst>
                          <a:ext uri="{FF2B5EF4-FFF2-40B4-BE49-F238E27FC236}">
                            <a16:creationId xmlns:a16="http://schemas.microsoft.com/office/drawing/2014/main" id="{E0A90F75-555C-4A22-872E-C7EA732095B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1449" y="3250495"/>
                        <a:ext cx="8747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Rectangle 88">
            <a:extLst>
              <a:ext uri="{FF2B5EF4-FFF2-40B4-BE49-F238E27FC236}">
                <a16:creationId xmlns:a16="http://schemas.microsoft.com/office/drawing/2014/main" id="{FF9DEDC1-58EA-A130-9838-6FF1320316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9673" y="4274432"/>
            <a:ext cx="1873250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1" tIns="44446" rIns="90481" bIns="44446">
            <a:spAutoFit/>
          </a:bodyPr>
          <a:lstStyle>
            <a:lvl1pPr defTabSz="762000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ru-RU" sz="1200">
                <a:latin typeface="Times New Roman" panose="02020603050405020304" pitchFamily="18" charset="0"/>
              </a:rPr>
              <a:t>MUSE </a:t>
            </a:r>
            <a:r>
              <a:rPr lang="ru-RU" altLang="ru-RU" sz="1200">
                <a:latin typeface="Times New Roman" panose="02020603050405020304" pitchFamily="18" charset="0"/>
              </a:rPr>
              <a:t>д</a:t>
            </a:r>
            <a:r>
              <a:rPr lang="en-GB" altLang="ru-RU" sz="1200">
                <a:latin typeface="Times New Roman" panose="02020603050405020304" pitchFamily="18" charset="0"/>
              </a:rPr>
              <a:t>иагностическая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ru-RU" sz="1200">
                <a:latin typeface="Times New Roman" panose="02020603050405020304" pitchFamily="18" charset="0"/>
              </a:rPr>
              <a:t>рабочая станция </a:t>
            </a:r>
          </a:p>
        </p:txBody>
      </p:sp>
      <p:graphicFrame>
        <p:nvGraphicFramePr>
          <p:cNvPr id="60" name="Object 178">
            <a:extLst>
              <a:ext uri="{FF2B5EF4-FFF2-40B4-BE49-F238E27FC236}">
                <a16:creationId xmlns:a16="http://schemas.microsoft.com/office/drawing/2014/main" id="{50D3C599-96E8-2E87-CD52-FA6581CBE23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52236" y="2359908"/>
          <a:ext cx="863600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5125165" imgH="2734057" progId="">
                  <p:embed/>
                </p:oleObj>
              </mc:Choice>
              <mc:Fallback>
                <p:oleObj r:id="rId5" imgW="5125165" imgH="2734057" progId="">
                  <p:embed/>
                  <p:pic>
                    <p:nvPicPr>
                      <p:cNvPr id="60" name="Object 178">
                        <a:extLst>
                          <a:ext uri="{FF2B5EF4-FFF2-40B4-BE49-F238E27FC236}">
                            <a16:creationId xmlns:a16="http://schemas.microsoft.com/office/drawing/2014/main" id="{50D3C599-96E8-2E87-CD52-FA6581CBE23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0636"/>
                      <a:stretch>
                        <a:fillRect/>
                      </a:stretch>
                    </p:blipFill>
                    <p:spPr bwMode="auto">
                      <a:xfrm>
                        <a:off x="1652236" y="2359908"/>
                        <a:ext cx="863600" cy="581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" name="Text Box 179">
            <a:extLst>
              <a:ext uri="{FF2B5EF4-FFF2-40B4-BE49-F238E27FC236}">
                <a16:creationId xmlns:a16="http://schemas.microsoft.com/office/drawing/2014/main" id="{ADEE00BC-BA07-C20E-B270-3330C9863B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5574" y="1970969"/>
            <a:ext cx="7588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200" b="1">
                <a:latin typeface="Calibri" panose="020F0502020204030204" pitchFamily="34" charset="0"/>
              </a:rPr>
              <a:t>MAC 800</a:t>
            </a:r>
            <a:endParaRPr lang="ru-RU" altLang="ru-RU" sz="1200" b="1">
              <a:latin typeface="Calibri" panose="020F0502020204030204" pitchFamily="34" charset="0"/>
            </a:endParaRPr>
          </a:p>
        </p:txBody>
      </p:sp>
      <p:sp>
        <p:nvSpPr>
          <p:cNvPr id="62" name="Line 99">
            <a:extLst>
              <a:ext uri="{FF2B5EF4-FFF2-40B4-BE49-F238E27FC236}">
                <a16:creationId xmlns:a16="http://schemas.microsoft.com/office/drawing/2014/main" id="{74AB8055-4E81-0040-B700-97BC77EBFC67}"/>
              </a:ext>
            </a:extLst>
          </p:cNvPr>
          <p:cNvSpPr>
            <a:spLocks noChangeShapeType="1"/>
          </p:cNvSpPr>
          <p:nvPr/>
        </p:nvSpPr>
        <p:spPr bwMode="auto">
          <a:xfrm>
            <a:off x="9088087" y="2345619"/>
            <a:ext cx="357187" cy="0"/>
          </a:xfrm>
          <a:prstGeom prst="line">
            <a:avLst/>
          </a:prstGeom>
          <a:noFill/>
          <a:ln w="9525">
            <a:solidFill>
              <a:srgbClr val="00FF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63" name="Рисунок 1">
            <a:extLst>
              <a:ext uri="{FF2B5EF4-FFF2-40B4-BE49-F238E27FC236}">
                <a16:creationId xmlns:a16="http://schemas.microsoft.com/office/drawing/2014/main" id="{AD0BAC10-A325-BAFC-F7AF-7F9A5EC81C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9086" y="5319275"/>
            <a:ext cx="863600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Text Box 129">
            <a:extLst>
              <a:ext uri="{FF2B5EF4-FFF2-40B4-BE49-F238E27FC236}">
                <a16:creationId xmlns:a16="http://schemas.microsoft.com/office/drawing/2014/main" id="{86A31C37-3376-FE12-7177-91FBA08B13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2487" y="6370200"/>
            <a:ext cx="19589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 b="1">
                <a:solidFill>
                  <a:srgbClr val="0033CC"/>
                </a:solidFill>
                <a:latin typeface="Times New Roman" panose="02020603050405020304" pitchFamily="18" charset="0"/>
              </a:rPr>
              <a:t>CS-Network</a:t>
            </a:r>
            <a:endParaRPr lang="ru-RU" altLang="ru-RU" sz="1800" b="1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" name="Text Box 161">
            <a:extLst>
              <a:ext uri="{FF2B5EF4-FFF2-40B4-BE49-F238E27FC236}">
                <a16:creationId xmlns:a16="http://schemas.microsoft.com/office/drawing/2014/main" id="{AF208E39-B66B-6CE7-3C19-FB40B5E77C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2987" y="6154299"/>
            <a:ext cx="41989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>
                <a:latin typeface="Times New Roman" panose="02020603050405020304" pitchFamily="18" charset="0"/>
              </a:rPr>
              <a:t>Реанимация / отделение интенсивной терапии</a:t>
            </a:r>
          </a:p>
        </p:txBody>
      </p:sp>
      <p:sp>
        <p:nvSpPr>
          <p:cNvPr id="66" name="Text Box 179">
            <a:extLst>
              <a:ext uri="{FF2B5EF4-FFF2-40B4-BE49-F238E27FC236}">
                <a16:creationId xmlns:a16="http://schemas.microsoft.com/office/drawing/2014/main" id="{6BFF6B54-275B-2BC6-8889-083CCFD4F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0886" y="5654238"/>
            <a:ext cx="696912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200" b="1">
                <a:latin typeface="Calibri" panose="020F0502020204030204" pitchFamily="34" charset="0"/>
              </a:rPr>
              <a:t>CS B450</a:t>
            </a:r>
            <a:endParaRPr lang="ru-RU" altLang="ru-RU" sz="1200" b="1">
              <a:latin typeface="Calibri" panose="020F0502020204030204" pitchFamily="34" charset="0"/>
            </a:endParaRPr>
          </a:p>
        </p:txBody>
      </p:sp>
      <p:pic>
        <p:nvPicPr>
          <p:cNvPr id="67" name="Рисунок 74">
            <a:extLst>
              <a:ext uri="{FF2B5EF4-FFF2-40B4-BE49-F238E27FC236}">
                <a16:creationId xmlns:a16="http://schemas.microsoft.com/office/drawing/2014/main" id="{059A488D-1D9E-9606-BA95-F4CB734DA3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7812" y="5319275"/>
            <a:ext cx="865187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Рисунок 76">
            <a:extLst>
              <a:ext uri="{FF2B5EF4-FFF2-40B4-BE49-F238E27FC236}">
                <a16:creationId xmlns:a16="http://schemas.microsoft.com/office/drawing/2014/main" id="{88D41A70-8B5A-0150-68B8-4EAC837714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4361" y="5330387"/>
            <a:ext cx="863600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Рисунок 2">
            <a:extLst>
              <a:ext uri="{FF2B5EF4-FFF2-40B4-BE49-F238E27FC236}">
                <a16:creationId xmlns:a16="http://schemas.microsoft.com/office/drawing/2014/main" id="{5F5783F2-DF98-FA67-6842-BF4134DFAF5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3348" y="4409637"/>
            <a:ext cx="1468438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Рисунок 78">
            <a:extLst>
              <a:ext uri="{FF2B5EF4-FFF2-40B4-BE49-F238E27FC236}">
                <a16:creationId xmlns:a16="http://schemas.microsoft.com/office/drawing/2014/main" id="{AF154763-8CB2-CFB2-3FA2-B08057371C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2448" y="5319275"/>
            <a:ext cx="863600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Line 166">
            <a:extLst>
              <a:ext uri="{FF2B5EF4-FFF2-40B4-BE49-F238E27FC236}">
                <a16:creationId xmlns:a16="http://schemas.microsoft.com/office/drawing/2014/main" id="{3E1432B5-5A72-303C-67D5-2E3C8555781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92561" y="3436232"/>
            <a:ext cx="1141412" cy="963881"/>
          </a:xfrm>
          <a:prstGeom prst="line">
            <a:avLst/>
          </a:prstGeom>
          <a:noFill/>
          <a:ln w="38100" cmpd="dbl">
            <a:solidFill>
              <a:schemeClr val="tx2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" name="Text Box 87">
            <a:extLst>
              <a:ext uri="{FF2B5EF4-FFF2-40B4-BE49-F238E27FC236}">
                <a16:creationId xmlns:a16="http://schemas.microsoft.com/office/drawing/2014/main" id="{CD667AAB-7232-9571-4FB7-367F16ADE5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1187" y="2863145"/>
            <a:ext cx="96837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ru-RU" sz="1400" b="1">
                <a:latin typeface="Times New Roman" panose="02020603050405020304" pitchFamily="18" charset="0"/>
              </a:rPr>
              <a:t>HL7 ECG</a:t>
            </a:r>
            <a:endParaRPr lang="en-GB" altLang="ru-RU" sz="1800">
              <a:latin typeface="Times New Roman" panose="02020603050405020304" pitchFamily="18" charset="0"/>
            </a:endParaRPr>
          </a:p>
        </p:txBody>
      </p:sp>
      <p:sp>
        <p:nvSpPr>
          <p:cNvPr id="73" name="Text Box 87">
            <a:extLst>
              <a:ext uri="{FF2B5EF4-FFF2-40B4-BE49-F238E27FC236}">
                <a16:creationId xmlns:a16="http://schemas.microsoft.com/office/drawing/2014/main" id="{1DEEA224-8DCB-F9D6-FAFE-EA5D43F7CB67}"/>
              </a:ext>
            </a:extLst>
          </p:cNvPr>
          <p:cNvSpPr txBox="1">
            <a:spLocks noChangeArrowheads="1"/>
          </p:cNvSpPr>
          <p:nvPr/>
        </p:nvSpPr>
        <p:spPr bwMode="auto">
          <a:xfrm rot="19447729">
            <a:off x="6678181" y="3605476"/>
            <a:ext cx="94932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ru-RU" sz="1400" b="1" dirty="0">
                <a:latin typeface="Times New Roman" panose="02020603050405020304" pitchFamily="18" charset="0"/>
              </a:rPr>
              <a:t>HL7 ADT</a:t>
            </a:r>
            <a:endParaRPr lang="en-GB" altLang="ru-RU" sz="1800" dirty="0">
              <a:latin typeface="Times New Roman" panose="02020603050405020304" pitchFamily="18" charset="0"/>
            </a:endParaRPr>
          </a:p>
        </p:txBody>
      </p:sp>
      <p:sp>
        <p:nvSpPr>
          <p:cNvPr id="74" name="Text Box 87">
            <a:extLst>
              <a:ext uri="{FF2B5EF4-FFF2-40B4-BE49-F238E27FC236}">
                <a16:creationId xmlns:a16="http://schemas.microsoft.com/office/drawing/2014/main" id="{687EB424-937E-0DAC-DF74-B1E64F50FEDC}"/>
              </a:ext>
            </a:extLst>
          </p:cNvPr>
          <p:cNvSpPr txBox="1">
            <a:spLocks noChangeArrowheads="1"/>
          </p:cNvSpPr>
          <p:nvPr/>
        </p:nvSpPr>
        <p:spPr bwMode="auto">
          <a:xfrm rot="18823186">
            <a:off x="7123375" y="3928537"/>
            <a:ext cx="80486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ru-RU" sz="1400" b="1" dirty="0">
                <a:latin typeface="Times New Roman" panose="02020603050405020304" pitchFamily="18" charset="0"/>
              </a:rPr>
              <a:t>HL7 VS</a:t>
            </a:r>
            <a:endParaRPr lang="en-GB" altLang="ru-RU" sz="1800" dirty="0">
              <a:latin typeface="Times New Roman" panose="02020603050405020304" pitchFamily="18" charset="0"/>
            </a:endParaRPr>
          </a:p>
        </p:txBody>
      </p:sp>
      <p:sp>
        <p:nvSpPr>
          <p:cNvPr id="75" name="Line 166">
            <a:extLst>
              <a:ext uri="{FF2B5EF4-FFF2-40B4-BE49-F238E27FC236}">
                <a16:creationId xmlns:a16="http://schemas.microsoft.com/office/drawing/2014/main" id="{7B41755F-9F0E-B1B1-C8EE-FDF04CB1CFB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898548" y="3402894"/>
            <a:ext cx="1642374" cy="1117599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6" name="Text Box 87">
            <a:extLst>
              <a:ext uri="{FF2B5EF4-FFF2-40B4-BE49-F238E27FC236}">
                <a16:creationId xmlns:a16="http://schemas.microsoft.com/office/drawing/2014/main" id="{6B943328-F465-E31B-CB0E-96048216718F}"/>
              </a:ext>
            </a:extLst>
          </p:cNvPr>
          <p:cNvSpPr txBox="1">
            <a:spLocks noChangeArrowheads="1"/>
          </p:cNvSpPr>
          <p:nvPr/>
        </p:nvSpPr>
        <p:spPr bwMode="auto">
          <a:xfrm rot="2019248">
            <a:off x="4553960" y="3687852"/>
            <a:ext cx="574675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ru-RU" sz="1400" b="1" dirty="0">
                <a:latin typeface="Times New Roman" panose="02020603050405020304" pitchFamily="18" charset="0"/>
              </a:rPr>
              <a:t>ECG</a:t>
            </a:r>
            <a:endParaRPr lang="en-GB" altLang="ru-RU" sz="18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1252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1216B8-B348-0E6E-2173-600C25BC0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869" y="378004"/>
            <a:ext cx="10515600" cy="807859"/>
          </a:xfrm>
        </p:spPr>
        <p:txBody>
          <a:bodyPr/>
          <a:lstStyle/>
          <a:p>
            <a:r>
              <a:rPr lang="ru-RU" sz="2800" dirty="0">
                <a:solidFill>
                  <a:srgbClr val="013544"/>
                </a:solidFill>
              </a:rPr>
              <a:t>ЧТО НЕЛЬЗЯ ИНТЕГРИРОВАТЬ – ВВОДИТЬ НА МЕСТЕ</a:t>
            </a:r>
          </a:p>
        </p:txBody>
      </p:sp>
      <p:pic>
        <p:nvPicPr>
          <p:cNvPr id="3" name="Picture 3" descr="C:\Users\Домашний\Desktop\20130116 Стойка в операционной\IMAG1181.jpg">
            <a:extLst>
              <a:ext uri="{FF2B5EF4-FFF2-40B4-BE49-F238E27FC236}">
                <a16:creationId xmlns:a16="http://schemas.microsoft.com/office/drawing/2014/main" id="{0347B22C-A7B7-B4EB-0B3F-9010D394E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594" y="1598374"/>
            <a:ext cx="2361183" cy="3943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Изображение выглядит как Медицинское оборудование, в помещении, медицинский, здравоохранение&#10;&#10;Автоматически созданное описание">
            <a:extLst>
              <a:ext uri="{FF2B5EF4-FFF2-40B4-BE49-F238E27FC236}">
                <a16:creationId xmlns:a16="http://schemas.microsoft.com/office/drawing/2014/main" id="{0B66E896-5BF8-9D7D-1FBA-292489BAB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2311" y="1592083"/>
            <a:ext cx="5288845" cy="3966634"/>
          </a:xfrm>
          <a:prstGeom prst="rect">
            <a:avLst/>
          </a:prstGeom>
        </p:spPr>
      </p:pic>
      <p:pic>
        <p:nvPicPr>
          <p:cNvPr id="7" name="Рисунок 6" descr="Изображение выглядит как в помещении, письменный стол, стена, Медицинское оборудование&#10;&#10;Автоматически созданное описание">
            <a:extLst>
              <a:ext uri="{FF2B5EF4-FFF2-40B4-BE49-F238E27FC236}">
                <a16:creationId xmlns:a16="http://schemas.microsoft.com/office/drawing/2014/main" id="{37A498CA-1C81-E386-F0EA-47C2A6F028E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4249" y="1592083"/>
            <a:ext cx="2189795" cy="396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8739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ext Box 4"/>
          <p:cNvSpPr txBox="1">
            <a:spLocks noChangeArrowheads="1"/>
          </p:cNvSpPr>
          <p:nvPr/>
        </p:nvSpPr>
        <p:spPr bwMode="auto">
          <a:xfrm>
            <a:off x="1258711" y="1718558"/>
            <a:ext cx="9349316" cy="2932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hangingPunct="0">
              <a:lnSpc>
                <a:spcPct val="200000"/>
              </a:lnSpc>
              <a:buFont typeface="Arial" charset="0"/>
              <a:buChar char="•"/>
            </a:pPr>
            <a:r>
              <a:rPr lang="ru-RU" altLang="ru-RU" sz="2400" dirty="0"/>
              <a:t>Структурированные записи</a:t>
            </a:r>
          </a:p>
          <a:p>
            <a:pPr eaLnBrk="0" hangingPunct="0">
              <a:lnSpc>
                <a:spcPct val="200000"/>
              </a:lnSpc>
              <a:buFont typeface="Arial" charset="0"/>
              <a:buChar char="•"/>
            </a:pPr>
            <a:r>
              <a:rPr lang="ru-RU" altLang="ru-RU" sz="2400" dirty="0"/>
              <a:t>Система поддержки принятия решений</a:t>
            </a:r>
          </a:p>
          <a:p>
            <a:pPr eaLnBrk="0" hangingPunct="0">
              <a:lnSpc>
                <a:spcPct val="200000"/>
              </a:lnSpc>
              <a:buFont typeface="Arial" charset="0"/>
              <a:buChar char="•"/>
            </a:pPr>
            <a:r>
              <a:rPr lang="ru-RU" altLang="ru-RU" sz="2400" dirty="0"/>
              <a:t>Записи медсестер (оценки рисков и планирование ухода)</a:t>
            </a:r>
          </a:p>
          <a:p>
            <a:pPr eaLnBrk="0" hangingPunct="0">
              <a:lnSpc>
                <a:spcPct val="200000"/>
              </a:lnSpc>
              <a:buFont typeface="Arial" charset="0"/>
              <a:buChar char="•"/>
            </a:pPr>
            <a:r>
              <a:rPr lang="ru-RU" altLang="ru-RU" sz="2400" dirty="0"/>
              <a:t>Замкнутая система управления медикаментами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747839-9A82-88CA-A9E1-8EA458539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955" y="412044"/>
            <a:ext cx="10460743" cy="801512"/>
          </a:xfrm>
        </p:spPr>
        <p:txBody>
          <a:bodyPr/>
          <a:lstStyle/>
          <a:p>
            <a:r>
              <a:rPr lang="ru-RU" altLang="ru-RU" sz="2800" dirty="0">
                <a:solidFill>
                  <a:srgbClr val="013544"/>
                </a:solidFill>
              </a:rPr>
              <a:t>ЧТО ПРИШЛОСЬ ПЕРЕДЕЛАТЬ</a:t>
            </a:r>
            <a:endParaRPr lang="ru-RU" sz="2800" dirty="0">
              <a:solidFill>
                <a:srgbClr val="013544"/>
              </a:solidFill>
            </a:endParaRPr>
          </a:p>
        </p:txBody>
      </p:sp>
      <p:pic>
        <p:nvPicPr>
          <p:cNvPr id="4" name="Рисунок 3" descr="Изображение выглядит как Графика, круг, снимок экран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87D0DF11-5729-7C85-19CB-698B01936F6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83" y="1896495"/>
            <a:ext cx="598055" cy="592074"/>
          </a:xfrm>
          <a:prstGeom prst="rect">
            <a:avLst/>
          </a:prstGeom>
        </p:spPr>
      </p:pic>
      <p:pic>
        <p:nvPicPr>
          <p:cNvPr id="5" name="Рисунок 4" descr="Изображение выглядит как Графика, круг, снимок экран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42E22BCF-08EA-6E8B-B5DA-E85E0BA8DE5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918" y="2666506"/>
            <a:ext cx="598055" cy="592074"/>
          </a:xfrm>
          <a:prstGeom prst="rect">
            <a:avLst/>
          </a:prstGeom>
        </p:spPr>
      </p:pic>
      <p:pic>
        <p:nvPicPr>
          <p:cNvPr id="6" name="Рисунок 5" descr="Изображение выглядит как Графика, круг, снимок экран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F81831FE-D17D-C0E0-5CC0-B3D8B1D25B2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918" y="3362665"/>
            <a:ext cx="598055" cy="592074"/>
          </a:xfrm>
          <a:prstGeom prst="rect">
            <a:avLst/>
          </a:prstGeom>
        </p:spPr>
      </p:pic>
      <p:pic>
        <p:nvPicPr>
          <p:cNvPr id="7" name="Рисунок 6" descr="Изображение выглядит как Графика, круг, снимок экран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93F60C99-B461-BD36-43E2-53D4D56766E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918" y="4085785"/>
            <a:ext cx="598055" cy="59207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1216B8-B348-0E6E-2173-600C25BC0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869" y="378004"/>
            <a:ext cx="10515600" cy="807859"/>
          </a:xfrm>
        </p:spPr>
        <p:txBody>
          <a:bodyPr/>
          <a:lstStyle/>
          <a:p>
            <a:r>
              <a:rPr lang="ru-RU" sz="2800" dirty="0">
                <a:solidFill>
                  <a:srgbClr val="013544"/>
                </a:solidFill>
              </a:rPr>
              <a:t>МАКСИМАЛЬНО СТРУКТУРИРОВАННАЯ ЗАПИСЬ</a:t>
            </a:r>
          </a:p>
        </p:txBody>
      </p:sp>
      <p:pic>
        <p:nvPicPr>
          <p:cNvPr id="1026" name="Picture 2" descr="Гарри Поттер»: 12 удивительных деталей о замке Хогвартса, про которые  забыли в фильмах | theGirl">
            <a:extLst>
              <a:ext uri="{FF2B5EF4-FFF2-40B4-BE49-F238E27FC236}">
                <a16:creationId xmlns:a16="http://schemas.microsoft.com/office/drawing/2014/main" id="{EA0B56B3-1156-328A-B7E2-6CBBC4A8D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4935" y="3918835"/>
            <a:ext cx="3796491" cy="213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oogle Shape;809;p80">
            <a:extLst>
              <a:ext uri="{FF2B5EF4-FFF2-40B4-BE49-F238E27FC236}">
                <a16:creationId xmlns:a16="http://schemas.microsoft.com/office/drawing/2014/main" id="{86D6D561-2B21-2461-6917-6BB0A004D44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38670" y="2052972"/>
            <a:ext cx="6415508" cy="317378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Объект 5">
            <a:extLst>
              <a:ext uri="{FF2B5EF4-FFF2-40B4-BE49-F238E27FC236}">
                <a16:creationId xmlns:a16="http://schemas.microsoft.com/office/drawing/2014/main" id="{D035F4C3-7E7B-EF70-129F-8BCC23A1C24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9882754"/>
              </p:ext>
            </p:extLst>
          </p:nvPr>
        </p:nvGraphicFramePr>
        <p:xfrm>
          <a:off x="637822" y="1045984"/>
          <a:ext cx="3928843" cy="23757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1733333" imgH="1047619" progId="">
                  <p:embed/>
                </p:oleObj>
              </mc:Choice>
              <mc:Fallback>
                <p:oleObj r:id="rId4" imgW="1733333" imgH="1047619" progId="">
                  <p:embed/>
                  <p:pic>
                    <p:nvPicPr>
                      <p:cNvPr id="17" name="Объект 5">
                        <a:extLst>
                          <a:ext uri="{FF2B5EF4-FFF2-40B4-BE49-F238E27FC236}">
                            <a16:creationId xmlns:a16="http://schemas.microsoft.com/office/drawing/2014/main" id="{F3427683-ABB8-4BED-BA2F-A4940653B3A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822" y="1045984"/>
                        <a:ext cx="3928843" cy="23757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F6C3AC5-D5C6-BF71-D343-A99E78728925}"/>
              </a:ext>
            </a:extLst>
          </p:cNvPr>
          <p:cNvSpPr txBox="1"/>
          <p:nvPr/>
        </p:nvSpPr>
        <p:spPr>
          <a:xfrm>
            <a:off x="2478783" y="333406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00B0F0"/>
                </a:solidFill>
              </a:rPr>
              <a:t>+</a:t>
            </a:r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C36F572C-A29A-CF1A-2A79-B5993E283610}"/>
              </a:ext>
            </a:extLst>
          </p:cNvPr>
          <p:cNvCxnSpPr/>
          <p:nvPr/>
        </p:nvCxnSpPr>
        <p:spPr>
          <a:xfrm>
            <a:off x="3421400" y="3643926"/>
            <a:ext cx="1484489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18499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A568C9DF-C0AA-064B-863A-D0A740EEC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869" y="378004"/>
            <a:ext cx="10515600" cy="446085"/>
          </a:xfrm>
        </p:spPr>
        <p:txBody>
          <a:bodyPr anchor="b">
            <a:noAutofit/>
          </a:bodyPr>
          <a:lstStyle/>
          <a:p>
            <a:r>
              <a:rPr lang="ru-RU" sz="2800" dirty="0">
                <a:solidFill>
                  <a:srgbClr val="013544"/>
                </a:solidFill>
              </a:rPr>
              <a:t>ПОДДЕРЖКА ПРИНЯТИЯ РЕШЕНИЙ</a:t>
            </a:r>
          </a:p>
        </p:txBody>
      </p:sp>
      <p:pic>
        <p:nvPicPr>
          <p:cNvPr id="7" name="Рисунок 4">
            <a:extLst>
              <a:ext uri="{FF2B5EF4-FFF2-40B4-BE49-F238E27FC236}">
                <a16:creationId xmlns:a16="http://schemas.microsoft.com/office/drawing/2014/main" id="{670AEB15-28E4-430B-BE16-5C34E4730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1441988"/>
            <a:ext cx="6217299" cy="3368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CAE3369-DEDA-4018-AA04-282D600B9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8396" y="1937294"/>
            <a:ext cx="5181082" cy="3546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CE5D983-E0D8-461F-9C63-3A26E4E42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5631" y="2336014"/>
            <a:ext cx="5227694" cy="3596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79358" y="1577913"/>
            <a:ext cx="3484606" cy="864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32274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A568C9DF-C0AA-064B-863A-D0A740EEC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869" y="378005"/>
            <a:ext cx="10515600" cy="564618"/>
          </a:xfrm>
        </p:spPr>
        <p:txBody>
          <a:bodyPr anchor="b">
            <a:normAutofit/>
          </a:bodyPr>
          <a:lstStyle/>
          <a:p>
            <a:r>
              <a:rPr lang="ru-RU" sz="3200" dirty="0">
                <a:solidFill>
                  <a:srgbClr val="013544"/>
                </a:solidFill>
              </a:rPr>
              <a:t>Замкнутый цикл распределения медикаментов</a:t>
            </a:r>
          </a:p>
        </p:txBody>
      </p:sp>
      <p:graphicFrame>
        <p:nvGraphicFramePr>
          <p:cNvPr id="7" name="Объект 2">
            <a:extLst>
              <a:ext uri="{FF2B5EF4-FFF2-40B4-BE49-F238E27FC236}">
                <a16:creationId xmlns:a16="http://schemas.microsoft.com/office/drawing/2014/main" id="{B4342BF0-FDF5-495E-B572-B4BBD9BF60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3430607"/>
              </p:ext>
            </p:extLst>
          </p:nvPr>
        </p:nvGraphicFramePr>
        <p:xfrm>
          <a:off x="1925053" y="1656224"/>
          <a:ext cx="2503389" cy="17707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9914286" imgH="7019048" progId="">
                  <p:embed/>
                </p:oleObj>
              </mc:Choice>
              <mc:Fallback>
                <p:oleObj r:id="rId2" imgW="9914286" imgH="7019048" progId="">
                  <p:embed/>
                  <p:pic>
                    <p:nvPicPr>
                      <p:cNvPr id="7" name="Объект 2">
                        <a:extLst>
                          <a:ext uri="{FF2B5EF4-FFF2-40B4-BE49-F238E27FC236}">
                            <a16:creationId xmlns:a16="http://schemas.microsoft.com/office/drawing/2014/main" id="{B4342BF0-FDF5-495E-B572-B4BBD9BF60E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">
                                <a14:imgEffect>
                                  <a14:brightnessContrast bright="25000" contrast="12000"/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5053" y="1656224"/>
                        <a:ext cx="2503389" cy="17707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4">
            <a:extLst>
              <a:ext uri="{FF2B5EF4-FFF2-40B4-BE49-F238E27FC236}">
                <a16:creationId xmlns:a16="http://schemas.microsoft.com/office/drawing/2014/main" id="{96A8CD43-3ECE-4D88-B912-A03AB31F22F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477888" y="2606844"/>
          <a:ext cx="2681397" cy="23943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7704762" imgH="6876190" progId="">
                  <p:embed/>
                </p:oleObj>
              </mc:Choice>
              <mc:Fallback>
                <p:oleObj r:id="rId5" imgW="7704762" imgH="6876190" progId="">
                  <p:embed/>
                  <p:pic>
                    <p:nvPicPr>
                      <p:cNvPr id="8" name="Объект 4">
                        <a:extLst>
                          <a:ext uri="{FF2B5EF4-FFF2-40B4-BE49-F238E27FC236}">
                            <a16:creationId xmlns:a16="http://schemas.microsoft.com/office/drawing/2014/main" id="{96A8CD43-3ECE-4D88-B912-A03AB31F22F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rightnessContrast bright="22000"/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77888" y="2606844"/>
                        <a:ext cx="2681397" cy="23943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3">
            <a:extLst>
              <a:ext uri="{FF2B5EF4-FFF2-40B4-BE49-F238E27FC236}">
                <a16:creationId xmlns:a16="http://schemas.microsoft.com/office/drawing/2014/main" id="{5668B09D-4E55-40E8-BE93-3E5311AA63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9050887"/>
              </p:ext>
            </p:extLst>
          </p:nvPr>
        </p:nvGraphicFramePr>
        <p:xfrm>
          <a:off x="5192459" y="1196230"/>
          <a:ext cx="2521410" cy="222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8" imgW="7266667" imgH="6428571" progId="">
                  <p:embed/>
                </p:oleObj>
              </mc:Choice>
              <mc:Fallback>
                <p:oleObj r:id="rId8" imgW="7266667" imgH="6428571" progId="">
                  <p:embed/>
                  <p:pic>
                    <p:nvPicPr>
                      <p:cNvPr id="11" name="Объект 3">
                        <a:extLst>
                          <a:ext uri="{FF2B5EF4-FFF2-40B4-BE49-F238E27FC236}">
                            <a16:creationId xmlns:a16="http://schemas.microsoft.com/office/drawing/2014/main" id="{5668B09D-4E55-40E8-BE93-3E5311AA637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10">
                                <a14:imgEffect>
                                  <a14:brightnessContrast bright="22000"/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92459" y="1196230"/>
                        <a:ext cx="2521410" cy="222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Объект 5">
            <a:extLst>
              <a:ext uri="{FF2B5EF4-FFF2-40B4-BE49-F238E27FC236}">
                <a16:creationId xmlns:a16="http://schemas.microsoft.com/office/drawing/2014/main" id="{1545DFEE-6DE1-44D5-8C5E-F6173A40A17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35744" y="4140597"/>
          <a:ext cx="2503390" cy="20541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1" imgW="5742857" imgH="4714286" progId="">
                  <p:embed/>
                </p:oleObj>
              </mc:Choice>
              <mc:Fallback>
                <p:oleObj r:id="rId11" imgW="5742857" imgH="4714286" progId="">
                  <p:embed/>
                  <p:pic>
                    <p:nvPicPr>
                      <p:cNvPr id="15" name="Объект 5">
                        <a:extLst>
                          <a:ext uri="{FF2B5EF4-FFF2-40B4-BE49-F238E27FC236}">
                            <a16:creationId xmlns:a16="http://schemas.microsoft.com/office/drawing/2014/main" id="{1545DFEE-6DE1-44D5-8C5E-F6173A40A17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13">
                                <a14:imgEffect>
                                  <a14:brightnessContrast bright="20000"/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35744" y="4140597"/>
                        <a:ext cx="2503390" cy="20541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Объект 6">
            <a:extLst>
              <a:ext uri="{FF2B5EF4-FFF2-40B4-BE49-F238E27FC236}">
                <a16:creationId xmlns:a16="http://schemas.microsoft.com/office/drawing/2014/main" id="{001618B7-13C5-49FB-86E1-E7776A9A1EB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25053" y="3884102"/>
          <a:ext cx="2503390" cy="2094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4" imgW="8504762" imgH="7114286" progId="">
                  <p:embed/>
                </p:oleObj>
              </mc:Choice>
              <mc:Fallback>
                <p:oleObj r:id="rId14" imgW="8504762" imgH="7114286" progId="">
                  <p:embed/>
                  <p:pic>
                    <p:nvPicPr>
                      <p:cNvPr id="16" name="Объект 6">
                        <a:extLst>
                          <a:ext uri="{FF2B5EF4-FFF2-40B4-BE49-F238E27FC236}">
                            <a16:creationId xmlns:a16="http://schemas.microsoft.com/office/drawing/2014/main" id="{001618B7-13C5-49FB-86E1-E7776A9A1EB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16">
                                <a14:imgEffect>
                                  <a14:brightnessContrast bright="39000"/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5053" y="3884102"/>
                        <a:ext cx="2503390" cy="2094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AutoShape 16">
            <a:extLst>
              <a:ext uri="{FF2B5EF4-FFF2-40B4-BE49-F238E27FC236}">
                <a16:creationId xmlns:a16="http://schemas.microsoft.com/office/drawing/2014/main" id="{3EE90F3C-1058-4256-80CB-A3B932F9E2F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045242" y="3550356"/>
            <a:ext cx="2598820" cy="501697"/>
          </a:xfrm>
          <a:prstGeom prst="curvedRightArrow">
            <a:avLst>
              <a:gd name="adj1" fmla="val 11579"/>
              <a:gd name="adj2" fmla="val 24939"/>
              <a:gd name="adj3" fmla="val 16217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 dirty="0"/>
          </a:p>
        </p:txBody>
      </p:sp>
    </p:spTree>
    <p:extLst>
      <p:ext uri="{BB962C8B-B14F-4D97-AF65-F5344CB8AC3E}">
        <p14:creationId xmlns:p14="http://schemas.microsoft.com/office/powerpoint/2010/main" val="35446663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1216B8-B348-0E6E-2173-600C25BC0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869" y="378004"/>
            <a:ext cx="10515600" cy="807859"/>
          </a:xfrm>
        </p:spPr>
        <p:txBody>
          <a:bodyPr/>
          <a:lstStyle/>
          <a:p>
            <a:r>
              <a:rPr lang="ru-RU" sz="2800" dirty="0">
                <a:solidFill>
                  <a:srgbClr val="013544"/>
                </a:solidFill>
              </a:rPr>
              <a:t>НИКАКИХ РУКОПИСНЫХ ОТЧЕТОВ</a:t>
            </a:r>
          </a:p>
        </p:txBody>
      </p:sp>
      <p:pic>
        <p:nvPicPr>
          <p:cNvPr id="4" name="Google Shape;1392;p145">
            <a:extLst>
              <a:ext uri="{FF2B5EF4-FFF2-40B4-BE49-F238E27FC236}">
                <a16:creationId xmlns:a16="http://schemas.microsoft.com/office/drawing/2014/main" id="{2DA59385-0A87-6142-1698-EB913CE1F4D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67424" y="1076521"/>
            <a:ext cx="9857151" cy="496323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4734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1216B8-B348-0E6E-2173-600C25BC0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869" y="378004"/>
            <a:ext cx="10515600" cy="807859"/>
          </a:xfrm>
        </p:spPr>
        <p:txBody>
          <a:bodyPr/>
          <a:lstStyle/>
          <a:p>
            <a:r>
              <a:rPr lang="ru-RU" sz="3200" dirty="0">
                <a:solidFill>
                  <a:srgbClr val="013544"/>
                </a:solidFill>
              </a:rPr>
              <a:t>ФГБУ ВЦЭРМ </a:t>
            </a:r>
            <a:r>
              <a:rPr lang="ru-RU" sz="3200" dirty="0" err="1">
                <a:solidFill>
                  <a:srgbClr val="013544"/>
                </a:solidFill>
              </a:rPr>
              <a:t>им.А.М.Никифорова</a:t>
            </a:r>
            <a:r>
              <a:rPr lang="ru-RU" sz="3200" dirty="0">
                <a:solidFill>
                  <a:srgbClr val="013544"/>
                </a:solidFill>
              </a:rPr>
              <a:t> МЧС России</a:t>
            </a:r>
          </a:p>
        </p:txBody>
      </p:sp>
      <p:pic>
        <p:nvPicPr>
          <p:cNvPr id="6" name="Picture 3" descr="Лучшее фото общего плана ВЦЭРМ на материалы">
            <a:extLst>
              <a:ext uri="{FF2B5EF4-FFF2-40B4-BE49-F238E27FC236}">
                <a16:creationId xmlns:a16="http://schemas.microsoft.com/office/drawing/2014/main" id="{B28E7D28-82E3-3C55-4E85-9566AE5E3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6274" y="1559725"/>
            <a:ext cx="6528533" cy="4275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A673143D-A0D7-66E6-08EA-9747E8A0B8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560513"/>
            <a:ext cx="3838074" cy="4321337"/>
          </a:xfrm>
          <a:prstGeom prst="rect">
            <a:avLst/>
          </a:prstGeom>
          <a:solidFill>
            <a:schemeClr val="bg1">
              <a:alpha val="6784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16000" tIns="10800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sz="2000" b="1" dirty="0">
                <a:solidFill>
                  <a:srgbClr val="002060"/>
                </a:solidFill>
                <a:latin typeface="Calibri" pitchFamily="34" charset="0"/>
              </a:rPr>
              <a:t>2 стационара и поликлиника</a:t>
            </a:r>
          </a:p>
          <a:p>
            <a:endParaRPr lang="ru-RU" altLang="ru-RU" sz="2000" b="1" dirty="0">
              <a:solidFill>
                <a:srgbClr val="002060"/>
              </a:solidFill>
              <a:latin typeface="Calibri" pitchFamily="34" charset="0"/>
            </a:endParaRPr>
          </a:p>
          <a:p>
            <a:r>
              <a:rPr lang="ru-RU" altLang="ru-RU" sz="2000" b="1" dirty="0">
                <a:solidFill>
                  <a:srgbClr val="002060"/>
                </a:solidFill>
                <a:latin typeface="Calibri" pitchFamily="34" charset="0"/>
              </a:rPr>
              <a:t>1</a:t>
            </a:r>
            <a:r>
              <a:rPr lang="en-US" altLang="ru-RU" sz="2000" b="1" dirty="0">
                <a:solidFill>
                  <a:srgbClr val="002060"/>
                </a:solidFill>
                <a:latin typeface="Calibri" pitchFamily="34" charset="0"/>
              </a:rPr>
              <a:t>’140</a:t>
            </a:r>
            <a:r>
              <a:rPr lang="ru-RU" altLang="ru-RU" sz="2000" b="1" dirty="0">
                <a:solidFill>
                  <a:srgbClr val="002060"/>
                </a:solidFill>
                <a:latin typeface="Calibri" pitchFamily="34" charset="0"/>
              </a:rPr>
              <a:t> врачей и медсестер</a:t>
            </a:r>
          </a:p>
          <a:p>
            <a:r>
              <a:rPr lang="en-US" altLang="ru-RU" sz="2000" b="1" dirty="0">
                <a:solidFill>
                  <a:srgbClr val="002060"/>
                </a:solidFill>
                <a:latin typeface="Calibri" pitchFamily="34" charset="0"/>
              </a:rPr>
              <a:t>    </a:t>
            </a:r>
            <a:r>
              <a:rPr lang="ru-RU" altLang="ru-RU" sz="2000" b="1" dirty="0">
                <a:solidFill>
                  <a:srgbClr val="002060"/>
                </a:solidFill>
                <a:latin typeface="Calibri" pitchFamily="34" charset="0"/>
              </a:rPr>
              <a:t>530 коек</a:t>
            </a:r>
          </a:p>
          <a:p>
            <a:endParaRPr lang="ru-RU" altLang="ru-RU" sz="2000" b="1" dirty="0">
              <a:solidFill>
                <a:srgbClr val="002060"/>
              </a:solidFill>
              <a:latin typeface="Calibri" pitchFamily="34" charset="0"/>
            </a:endParaRPr>
          </a:p>
          <a:p>
            <a:r>
              <a:rPr lang="ru-RU" altLang="ru-RU" sz="2000" b="1" dirty="0">
                <a:solidFill>
                  <a:srgbClr val="002060"/>
                </a:solidFill>
                <a:latin typeface="Calibri" pitchFamily="34" charset="0"/>
              </a:rPr>
              <a:t>За 202</a:t>
            </a:r>
            <a:r>
              <a:rPr lang="en-US" altLang="ru-RU" sz="2000" b="1" dirty="0">
                <a:solidFill>
                  <a:srgbClr val="002060"/>
                </a:solidFill>
                <a:latin typeface="Calibri" pitchFamily="34" charset="0"/>
              </a:rPr>
              <a:t>3</a:t>
            </a:r>
            <a:r>
              <a:rPr lang="ru-RU" altLang="ru-RU" sz="2000" b="1" dirty="0">
                <a:solidFill>
                  <a:srgbClr val="002060"/>
                </a:solidFill>
                <a:latin typeface="Calibri" pitchFamily="34" charset="0"/>
              </a:rPr>
              <a:t> год:</a:t>
            </a:r>
          </a:p>
          <a:p>
            <a:endParaRPr lang="ru-RU" altLang="ru-RU" sz="2000" b="1" dirty="0">
              <a:solidFill>
                <a:srgbClr val="002060"/>
              </a:solidFill>
              <a:latin typeface="Calibri" pitchFamily="34" charset="0"/>
            </a:endParaRPr>
          </a:p>
          <a:p>
            <a:r>
              <a:rPr lang="ru-RU" altLang="ru-RU" sz="2000" b="1" dirty="0">
                <a:solidFill>
                  <a:srgbClr val="002060"/>
                </a:solidFill>
                <a:latin typeface="Calibri" pitchFamily="34" charset="0"/>
              </a:rPr>
              <a:t>   1</a:t>
            </a:r>
            <a:r>
              <a:rPr lang="en-US" altLang="ru-RU" sz="2000" b="1" dirty="0">
                <a:solidFill>
                  <a:srgbClr val="002060"/>
                </a:solidFill>
                <a:latin typeface="Calibri" pitchFamily="34" charset="0"/>
              </a:rPr>
              <a:t>9’5</a:t>
            </a:r>
            <a:r>
              <a:rPr lang="ru-RU" altLang="ru-RU" sz="2000" b="1" dirty="0">
                <a:solidFill>
                  <a:srgbClr val="002060"/>
                </a:solidFill>
                <a:latin typeface="Calibri" pitchFamily="34" charset="0"/>
              </a:rPr>
              <a:t>00+  стационарных   пациентов</a:t>
            </a:r>
          </a:p>
          <a:p>
            <a:r>
              <a:rPr lang="ru-RU" altLang="ru-RU" sz="2000" b="1" dirty="0">
                <a:solidFill>
                  <a:srgbClr val="002060"/>
                </a:solidFill>
                <a:latin typeface="Calibri" pitchFamily="34" charset="0"/>
              </a:rPr>
              <a:t>   1</a:t>
            </a:r>
            <a:r>
              <a:rPr lang="en-US" altLang="ru-RU" sz="2000" b="1" dirty="0">
                <a:solidFill>
                  <a:srgbClr val="002060"/>
                </a:solidFill>
                <a:latin typeface="Calibri" pitchFamily="34" charset="0"/>
              </a:rPr>
              <a:t>3’9</a:t>
            </a:r>
            <a:r>
              <a:rPr lang="ru-RU" altLang="ru-RU" sz="2000" b="1" dirty="0">
                <a:solidFill>
                  <a:srgbClr val="002060"/>
                </a:solidFill>
                <a:latin typeface="Calibri" pitchFamily="34" charset="0"/>
              </a:rPr>
              <a:t>00+  операций</a:t>
            </a:r>
          </a:p>
          <a:p>
            <a:r>
              <a:rPr lang="ru-RU" altLang="ru-RU" sz="2000" b="1" dirty="0">
                <a:solidFill>
                  <a:srgbClr val="002060"/>
                </a:solidFill>
                <a:latin typeface="Calibri" pitchFamily="34" charset="0"/>
              </a:rPr>
              <a:t>1</a:t>
            </a:r>
            <a:r>
              <a:rPr lang="en-US" altLang="ru-RU" sz="2000" b="1" dirty="0">
                <a:solidFill>
                  <a:srgbClr val="002060"/>
                </a:solidFill>
                <a:latin typeface="Calibri" pitchFamily="34" charset="0"/>
              </a:rPr>
              <a:t>06’5</a:t>
            </a:r>
            <a:r>
              <a:rPr lang="ru-RU" altLang="ru-RU" sz="2000" b="1" dirty="0">
                <a:solidFill>
                  <a:srgbClr val="002060"/>
                </a:solidFill>
                <a:latin typeface="Calibri" pitchFamily="34" charset="0"/>
              </a:rPr>
              <a:t>00+ амбулаторных посещений</a:t>
            </a:r>
          </a:p>
          <a:p>
            <a:endParaRPr lang="ru-RU" altLang="ru-RU" sz="2000" b="1" dirty="0">
              <a:solidFill>
                <a:srgbClr val="00206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2578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>
            <a:extLst>
              <a:ext uri="{FF2B5EF4-FFF2-40B4-BE49-F238E27FC236}">
                <a16:creationId xmlns:a16="http://schemas.microsoft.com/office/drawing/2014/main" id="{CE5855E0-86D5-F01B-2B64-5E7896419E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1377" y="2142377"/>
            <a:ext cx="5949245" cy="741933"/>
          </a:xfrm>
        </p:spPr>
        <p:txBody>
          <a:bodyPr/>
          <a:lstStyle/>
          <a:p>
            <a:pPr marL="0" indent="0">
              <a:buNone/>
            </a:pPr>
            <a:r>
              <a:rPr lang="ru-RU" sz="3200" dirty="0"/>
              <a:t>«Будет все как мы напишем»</a:t>
            </a:r>
          </a:p>
        </p:txBody>
      </p:sp>
    </p:spTree>
    <p:extLst>
      <p:ext uri="{BB962C8B-B14F-4D97-AF65-F5344CB8AC3E}">
        <p14:creationId xmlns:p14="http://schemas.microsoft.com/office/powerpoint/2010/main" val="20248213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D:\Документы BMYu\BMYu\PPT\20180411 Опыт получения HIMSS\EMRAM Stage 6 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6254" y="1028525"/>
            <a:ext cx="4319588" cy="5115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5" name="TextBox 2"/>
          <p:cNvSpPr txBox="1">
            <a:spLocks noChangeArrowheads="1"/>
          </p:cNvSpPr>
          <p:nvPr/>
        </p:nvSpPr>
        <p:spPr bwMode="auto">
          <a:xfrm>
            <a:off x="8975725" y="3141663"/>
            <a:ext cx="8651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hangingPunct="0"/>
            <a:r>
              <a:rPr lang="ru-RU" altLang="ru-RU" sz="720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608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5225" y="1115042"/>
            <a:ext cx="4253913" cy="4952736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6" name="Заголовок 12">
            <a:extLst>
              <a:ext uri="{FF2B5EF4-FFF2-40B4-BE49-F238E27FC236}">
                <a16:creationId xmlns:a16="http://schemas.microsoft.com/office/drawing/2014/main" id="{8E6E7574-EBCE-42CA-BA6C-547A10CBE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580" y="338493"/>
            <a:ext cx="10515600" cy="542040"/>
          </a:xfrm>
        </p:spPr>
        <p:txBody>
          <a:bodyPr anchor="b"/>
          <a:lstStyle/>
          <a:p>
            <a:r>
              <a:rPr lang="en-US" altLang="ru-RU" sz="2800" dirty="0">
                <a:solidFill>
                  <a:srgbClr val="013544"/>
                </a:solidFill>
              </a:rPr>
              <a:t>HIMSS ● EMRAM</a:t>
            </a:r>
            <a:endParaRPr lang="ru-RU" altLang="ru-RU" sz="2800" dirty="0">
              <a:solidFill>
                <a:srgbClr val="013544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979F529A-026B-0EC1-4990-4C099C13D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868" y="2210130"/>
            <a:ext cx="11191349" cy="629310"/>
          </a:xfrm>
        </p:spPr>
        <p:txBody>
          <a:bodyPr/>
          <a:lstStyle/>
          <a:p>
            <a:r>
              <a:rPr lang="ru-RU" dirty="0"/>
              <a:t>СПАСИБО ЗА ВНИМАНИЕ!</a:t>
            </a:r>
          </a:p>
        </p:txBody>
      </p:sp>
      <p:sp>
        <p:nvSpPr>
          <p:cNvPr id="9" name="Текст 5">
            <a:extLst>
              <a:ext uri="{FF2B5EF4-FFF2-40B4-BE49-F238E27FC236}">
                <a16:creationId xmlns:a16="http://schemas.microsoft.com/office/drawing/2014/main" id="{808C894C-EC5F-F8EE-61D5-90A0AF526BF6}"/>
              </a:ext>
            </a:extLst>
          </p:cNvPr>
          <p:cNvSpPr txBox="1">
            <a:spLocks/>
          </p:cNvSpPr>
          <p:nvPr/>
        </p:nvSpPr>
        <p:spPr>
          <a:xfrm>
            <a:off x="598868" y="3762585"/>
            <a:ext cx="10515600" cy="4528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b="1" dirty="0">
                <a:solidFill>
                  <a:srgbClr val="30B3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БАХТИН Михаил Юрьевич</a:t>
            </a:r>
          </a:p>
        </p:txBody>
      </p:sp>
      <p:sp>
        <p:nvSpPr>
          <p:cNvPr id="10" name="Текст 6">
            <a:extLst>
              <a:ext uri="{FF2B5EF4-FFF2-40B4-BE49-F238E27FC236}">
                <a16:creationId xmlns:a16="http://schemas.microsoft.com/office/drawing/2014/main" id="{0E1C3362-EB68-83AB-BBE9-848B1C21E885}"/>
              </a:ext>
            </a:extLst>
          </p:cNvPr>
          <p:cNvSpPr txBox="1">
            <a:spLocks/>
          </p:cNvSpPr>
          <p:nvPr/>
        </p:nvSpPr>
        <p:spPr>
          <a:xfrm>
            <a:off x="598868" y="4386144"/>
            <a:ext cx="10335491" cy="45284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2000" b="1" kern="0" dirty="0">
                <a:solidFill>
                  <a:srgbClr val="013544"/>
                </a:solidFill>
                <a:latin typeface="Roboto" panose="02000000000000000000" pitchFamily="2" charset="0"/>
                <a:ea typeface="Roboto" panose="02000000000000000000" pitchFamily="2" charset="0"/>
                <a:sym typeface="Wingdings"/>
              </a:rPr>
              <a:t></a:t>
            </a:r>
            <a:r>
              <a:rPr lang="ru-RU" sz="2000" kern="0" dirty="0">
                <a:solidFill>
                  <a:srgbClr val="013544"/>
                </a:solidFill>
                <a:latin typeface="Roboto" panose="02000000000000000000" pitchFamily="2" charset="0"/>
                <a:ea typeface="Roboto" panose="02000000000000000000" pitchFamily="2" charset="0"/>
                <a:sym typeface="Wingdings"/>
              </a:rPr>
              <a:t>  </a:t>
            </a:r>
            <a:r>
              <a:rPr lang="en-US" sz="2000" b="1" dirty="0">
                <a:solidFill>
                  <a:srgbClr val="013544"/>
                </a:solidFill>
                <a:latin typeface="+mj-lt"/>
              </a:rPr>
              <a:t>cmio@nrcerm.ru</a:t>
            </a:r>
          </a:p>
          <a:p>
            <a:pPr>
              <a:lnSpc>
                <a:spcPct val="100000"/>
              </a:lnSpc>
            </a:pPr>
            <a:r>
              <a:rPr lang="ru-RU" sz="2000" kern="0" dirty="0">
                <a:solidFill>
                  <a:srgbClr val="013544"/>
                </a:solidFill>
                <a:latin typeface="Roboto" panose="02000000000000000000" pitchFamily="2" charset="0"/>
                <a:ea typeface="Roboto" panose="02000000000000000000" pitchFamily="2" charset="0"/>
                <a:sym typeface="Webdings"/>
              </a:rPr>
              <a:t></a:t>
            </a:r>
            <a:r>
              <a:rPr lang="ru-RU" sz="2000" kern="0" dirty="0">
                <a:solidFill>
                  <a:srgbClr val="013544"/>
                </a:solidFill>
                <a:latin typeface="Roboto" panose="02000000000000000000" pitchFamily="2" charset="0"/>
                <a:ea typeface="Roboto" panose="02000000000000000000" pitchFamily="2" charset="0"/>
                <a:sym typeface="Wingdings"/>
              </a:rPr>
              <a:t>  </a:t>
            </a:r>
            <a:r>
              <a:rPr lang="en-US" sz="2000" b="1" dirty="0">
                <a:solidFill>
                  <a:srgbClr val="013544"/>
                </a:solidFill>
                <a:latin typeface="+mj-lt"/>
              </a:rPr>
              <a:t>www.nrcerm.ru</a:t>
            </a:r>
          </a:p>
          <a:p>
            <a:pPr>
              <a:lnSpc>
                <a:spcPct val="100000"/>
              </a:lnSpc>
            </a:pPr>
            <a:r>
              <a:rPr lang="en-US" sz="2000" kern="0" dirty="0">
                <a:solidFill>
                  <a:srgbClr val="013544"/>
                </a:solidFill>
                <a:latin typeface="Roboto" panose="02000000000000000000" pitchFamily="2" charset="0"/>
                <a:ea typeface="Roboto" panose="02000000000000000000" pitchFamily="2" charset="0"/>
                <a:sym typeface="Wingdings"/>
              </a:rPr>
              <a:t></a:t>
            </a:r>
            <a:r>
              <a:rPr lang="ru-RU" sz="2000" kern="0" dirty="0">
                <a:solidFill>
                  <a:srgbClr val="013544"/>
                </a:solidFill>
                <a:latin typeface="Roboto" panose="02000000000000000000" pitchFamily="2" charset="0"/>
                <a:ea typeface="Roboto" panose="02000000000000000000" pitchFamily="2" charset="0"/>
                <a:sym typeface="Wingdings"/>
              </a:rPr>
              <a:t>  </a:t>
            </a:r>
            <a:r>
              <a:rPr lang="en-US" sz="2000" b="1" dirty="0">
                <a:solidFill>
                  <a:srgbClr val="013544"/>
                </a:solidFill>
                <a:latin typeface="+mj-lt"/>
              </a:rPr>
              <a:t>+7.812.702.633</a:t>
            </a:r>
            <a:r>
              <a:rPr lang="ru-RU" sz="2000" b="1" dirty="0">
                <a:solidFill>
                  <a:srgbClr val="013544"/>
                </a:solidFill>
                <a:latin typeface="+mj-lt"/>
              </a:rPr>
              <a:t>9</a:t>
            </a:r>
            <a:endParaRPr lang="ru-RU" sz="20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F3C1CAF-0DDD-326C-83AD-05B6C8A8CE4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4260096" y="4437744"/>
            <a:ext cx="1596572" cy="1618746"/>
          </a:xfrm>
          <a:prstGeom prst="rect">
            <a:avLst/>
          </a:prstGeom>
        </p:spPr>
      </p:pic>
      <p:pic>
        <p:nvPicPr>
          <p:cNvPr id="12" name="Picture 13" descr="023">
            <a:extLst>
              <a:ext uri="{FF2B5EF4-FFF2-40B4-BE49-F238E27FC236}">
                <a16:creationId xmlns:a16="http://schemas.microsoft.com/office/drawing/2014/main" id="{021227A2-51B9-BB94-F7B0-05C503773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4133" y="2818626"/>
            <a:ext cx="4853364" cy="323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4274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1216B8-B348-0E6E-2173-600C25BC0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869" y="378004"/>
            <a:ext cx="10515600" cy="807859"/>
          </a:xfrm>
        </p:spPr>
        <p:txBody>
          <a:bodyPr/>
          <a:lstStyle/>
          <a:p>
            <a:r>
              <a:rPr lang="en-US" sz="3200" dirty="0">
                <a:solidFill>
                  <a:srgbClr val="013544"/>
                </a:solidFill>
              </a:rPr>
              <a:t>2001 – 2010  </a:t>
            </a:r>
            <a:r>
              <a:rPr lang="en-US" sz="3200" dirty="0" err="1">
                <a:solidFill>
                  <a:srgbClr val="013544"/>
                </a:solidFill>
              </a:rPr>
              <a:t>MedTrack</a:t>
            </a:r>
            <a:r>
              <a:rPr lang="en-US" sz="3200" dirty="0">
                <a:solidFill>
                  <a:srgbClr val="013544"/>
                </a:solidFill>
              </a:rPr>
              <a:t> &amp; </a:t>
            </a:r>
            <a:r>
              <a:rPr lang="en-US" sz="3200" dirty="0" err="1">
                <a:solidFill>
                  <a:srgbClr val="013544"/>
                </a:solidFill>
              </a:rPr>
              <a:t>LabTrack</a:t>
            </a:r>
            <a:endParaRPr lang="ru-RU" sz="3200" dirty="0">
              <a:solidFill>
                <a:srgbClr val="013544"/>
              </a:solidFill>
            </a:endParaRPr>
          </a:p>
        </p:txBody>
      </p:sp>
      <p:pic>
        <p:nvPicPr>
          <p:cNvPr id="6" name="Picture 24">
            <a:extLst>
              <a:ext uri="{FF2B5EF4-FFF2-40B4-BE49-F238E27FC236}">
                <a16:creationId xmlns:a16="http://schemas.microsoft.com/office/drawing/2014/main" id="{6679C4E9-5CA2-4A49-028A-083B644D3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9688" y="1543380"/>
            <a:ext cx="6159790" cy="4237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2215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1216B8-B348-0E6E-2173-600C25BC0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869" y="378004"/>
            <a:ext cx="10515600" cy="807859"/>
          </a:xfrm>
        </p:spPr>
        <p:txBody>
          <a:bodyPr/>
          <a:lstStyle/>
          <a:p>
            <a:r>
              <a:rPr lang="ru-RU" sz="3200" dirty="0">
                <a:solidFill>
                  <a:srgbClr val="013544"/>
                </a:solidFill>
              </a:rPr>
              <a:t>2010 – по настоящее время   </a:t>
            </a:r>
            <a:r>
              <a:rPr lang="ru-RU" sz="3200" dirty="0">
                <a:solidFill>
                  <a:srgbClr val="00B0F0"/>
                </a:solidFill>
                <a:latin typeface="+mj-lt"/>
                <a:cs typeface="+mj-cs"/>
              </a:rPr>
              <a:t>qMS</a:t>
            </a:r>
          </a:p>
        </p:txBody>
      </p:sp>
      <p:pic>
        <p:nvPicPr>
          <p:cNvPr id="7" name="Рисунок 2">
            <a:extLst>
              <a:ext uri="{FF2B5EF4-FFF2-40B4-BE49-F238E27FC236}">
                <a16:creationId xmlns:a16="http://schemas.microsoft.com/office/drawing/2014/main" id="{2EC371B0-C18E-17F3-BA2A-EC53DC45F4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1364" y="1506645"/>
            <a:ext cx="6049271" cy="4372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19070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1216B8-B348-0E6E-2173-600C25BC0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869" y="378004"/>
            <a:ext cx="10515600" cy="807859"/>
          </a:xfrm>
        </p:spPr>
        <p:txBody>
          <a:bodyPr/>
          <a:lstStyle/>
          <a:p>
            <a:r>
              <a:rPr lang="ru-RU" sz="3200" dirty="0">
                <a:solidFill>
                  <a:srgbClr val="013544"/>
                </a:solidFill>
              </a:rPr>
              <a:t>Ячейка системы здравоохранения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142BB9-92D1-AD52-0731-BC782507824F}"/>
              </a:ext>
            </a:extLst>
          </p:cNvPr>
          <p:cNvSpPr txBox="1"/>
          <p:nvPr/>
        </p:nvSpPr>
        <p:spPr>
          <a:xfrm>
            <a:off x="5110975" y="1542703"/>
            <a:ext cx="197004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6000" b="0" i="0" spc="300" dirty="0">
                <a:solidFill>
                  <a:srgbClr val="013544"/>
                </a:solidFill>
                <a:effectLst/>
                <a:latin typeface="Arial Black" panose="020B0A04020102020204" pitchFamily="34" charset="0"/>
              </a:rPr>
              <a:t>МО</a:t>
            </a:r>
            <a:endParaRPr lang="ru-RU" sz="6000" spc="300" dirty="0">
              <a:solidFill>
                <a:srgbClr val="013544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AE5C67-B8BE-77D3-EE09-A02E94F4FD0F}"/>
              </a:ext>
            </a:extLst>
          </p:cNvPr>
          <p:cNvSpPr txBox="1"/>
          <p:nvPr/>
        </p:nvSpPr>
        <p:spPr>
          <a:xfrm>
            <a:off x="778329" y="2793174"/>
            <a:ext cx="43720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0" i="0" dirty="0">
                <a:solidFill>
                  <a:srgbClr val="013544"/>
                </a:solidFill>
                <a:effectLst/>
                <a:latin typeface="Arial Black" panose="020B0A04020102020204" pitchFamily="34" charset="0"/>
              </a:rPr>
              <a:t>МЕДИЦИНСКАЯ</a:t>
            </a:r>
            <a:endParaRPr lang="ru-RU" sz="3200" dirty="0">
              <a:solidFill>
                <a:srgbClr val="013544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D34B64-44F9-3E36-E9AB-7A5C29689B74}"/>
              </a:ext>
            </a:extLst>
          </p:cNvPr>
          <p:cNvSpPr txBox="1"/>
          <p:nvPr/>
        </p:nvSpPr>
        <p:spPr>
          <a:xfrm>
            <a:off x="7151914" y="2787731"/>
            <a:ext cx="43720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0" i="0" dirty="0">
                <a:solidFill>
                  <a:srgbClr val="013544"/>
                </a:solidFill>
                <a:effectLst/>
                <a:latin typeface="Arial Black" panose="020B0A04020102020204" pitchFamily="34" charset="0"/>
              </a:rPr>
              <a:t>ОРГАНИЗАЦИЯ</a:t>
            </a:r>
            <a:endParaRPr lang="ru-RU" sz="3200" dirty="0">
              <a:solidFill>
                <a:srgbClr val="013544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BC834F-5CDB-591B-C48C-55532398DAC1}"/>
              </a:ext>
            </a:extLst>
          </p:cNvPr>
          <p:cNvSpPr txBox="1"/>
          <p:nvPr/>
        </p:nvSpPr>
        <p:spPr>
          <a:xfrm>
            <a:off x="936702" y="3843383"/>
            <a:ext cx="437207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13544"/>
                </a:solidFill>
                <a:latin typeface="+mj-lt"/>
              </a:rPr>
              <a:t>Доступность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13544"/>
                </a:solidFill>
                <a:latin typeface="+mj-lt"/>
              </a:rPr>
              <a:t>Безопасность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13544"/>
                </a:solidFill>
                <a:latin typeface="+mj-lt"/>
              </a:rPr>
              <a:t>Качество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D1AB1-5DBB-ED72-9E10-02E3D65FDA7A}"/>
              </a:ext>
            </a:extLst>
          </p:cNvPr>
          <p:cNvSpPr txBox="1"/>
          <p:nvPr/>
        </p:nvSpPr>
        <p:spPr>
          <a:xfrm>
            <a:off x="7201164" y="3843384"/>
            <a:ext cx="460983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13544"/>
                </a:solidFill>
                <a:latin typeface="+mj-lt"/>
              </a:rPr>
              <a:t>Экономическая эффективность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13544"/>
                </a:solidFill>
                <a:latin typeface="+mj-lt"/>
              </a:rPr>
              <a:t>Финансовая дисциплина</a:t>
            </a:r>
          </a:p>
        </p:txBody>
      </p:sp>
      <p:sp>
        <p:nvSpPr>
          <p:cNvPr id="8" name="Стрелка: изогнутая 7">
            <a:extLst>
              <a:ext uri="{FF2B5EF4-FFF2-40B4-BE49-F238E27FC236}">
                <a16:creationId xmlns:a16="http://schemas.microsoft.com/office/drawing/2014/main" id="{766FB71B-EFFB-670A-E749-19777F87E793}"/>
              </a:ext>
            </a:extLst>
          </p:cNvPr>
          <p:cNvSpPr/>
          <p:nvPr/>
        </p:nvSpPr>
        <p:spPr>
          <a:xfrm rot="5400000">
            <a:off x="8274868" y="1354687"/>
            <a:ext cx="419100" cy="1707065"/>
          </a:xfrm>
          <a:prstGeom prst="bentArrow">
            <a:avLst/>
          </a:prstGeom>
          <a:solidFill>
            <a:srgbClr val="21B6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Стрелка: изогнутая 8">
            <a:extLst>
              <a:ext uri="{FF2B5EF4-FFF2-40B4-BE49-F238E27FC236}">
                <a16:creationId xmlns:a16="http://schemas.microsoft.com/office/drawing/2014/main" id="{3EA49F52-48F0-E248-DF77-3854845D10E4}"/>
              </a:ext>
            </a:extLst>
          </p:cNvPr>
          <p:cNvSpPr/>
          <p:nvPr/>
        </p:nvSpPr>
        <p:spPr>
          <a:xfrm rot="16200000" flipH="1">
            <a:off x="3608348" y="1354688"/>
            <a:ext cx="419100" cy="1707065"/>
          </a:xfrm>
          <a:prstGeom prst="bentArrow">
            <a:avLst/>
          </a:prstGeom>
          <a:solidFill>
            <a:srgbClr val="21B6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562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1216B8-B348-0E6E-2173-600C25BC0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>
                <a:solidFill>
                  <a:srgbClr val="013544"/>
                </a:solidFill>
              </a:rPr>
              <a:t>Фундаментальные основы качества</a:t>
            </a:r>
          </a:p>
        </p:txBody>
      </p:sp>
      <p:pic>
        <p:nvPicPr>
          <p:cNvPr id="3" name="Picture 2" descr="Активист плоской Земли о том, почему мы живем на трех китах и черепахе |  Platforma | Дзен">
            <a:extLst>
              <a:ext uri="{FF2B5EF4-FFF2-40B4-BE49-F238E27FC236}">
                <a16:creationId xmlns:a16="http://schemas.microsoft.com/office/drawing/2014/main" id="{113E873E-998E-1F96-8C56-970748B21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8445" y="4368586"/>
            <a:ext cx="2350861" cy="1647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6D649D-C23A-7F51-4527-A1C57A2B8FAE}"/>
              </a:ext>
            </a:extLst>
          </p:cNvPr>
          <p:cNvSpPr txBox="1"/>
          <p:nvPr/>
        </p:nvSpPr>
        <p:spPr>
          <a:xfrm>
            <a:off x="1281877" y="1397034"/>
            <a:ext cx="1020963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13544"/>
                </a:solidFill>
                <a:latin typeface="+mj-lt"/>
              </a:rPr>
              <a:t>ЗДАНИЕ (утвержденный проект, </a:t>
            </a:r>
            <a:r>
              <a:rPr lang="ru-RU" sz="2800" dirty="0" err="1">
                <a:solidFill>
                  <a:srgbClr val="013544"/>
                </a:solidFill>
                <a:latin typeface="+mj-lt"/>
              </a:rPr>
              <a:t>Гос.экспертиза</a:t>
            </a:r>
            <a:r>
              <a:rPr lang="ru-RU" sz="2800" dirty="0">
                <a:solidFill>
                  <a:srgbClr val="013544"/>
                </a:solidFill>
                <a:latin typeface="+mj-lt"/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13544"/>
                </a:solidFill>
                <a:latin typeface="+mj-lt"/>
              </a:rPr>
              <a:t>ОБОРУДОВАНИЕ (Свидетельство о регистрации МЗ)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13544"/>
                </a:solidFill>
                <a:latin typeface="+mj-lt"/>
              </a:rPr>
              <a:t>МЕД.ПЕРСОНАЛ (диплом, аккредитация, е-баллы)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13544"/>
                </a:solidFill>
                <a:latin typeface="+mj-lt"/>
              </a:rPr>
              <a:t>СТАНДАРТЫ, </a:t>
            </a:r>
            <a:r>
              <a:rPr lang="ru-RU" sz="2800" dirty="0" err="1">
                <a:solidFill>
                  <a:srgbClr val="013544"/>
                </a:solidFill>
                <a:latin typeface="+mj-lt"/>
              </a:rPr>
              <a:t>КЛИН.РЕКи</a:t>
            </a:r>
            <a:r>
              <a:rPr lang="ru-RU" sz="2800" dirty="0">
                <a:solidFill>
                  <a:srgbClr val="013544"/>
                </a:solidFill>
                <a:latin typeface="+mj-lt"/>
              </a:rPr>
              <a:t>, ПРОТОКОЛЫ оказания помощи</a:t>
            </a:r>
          </a:p>
          <a:p>
            <a:endParaRPr lang="ru-RU" sz="2800" dirty="0">
              <a:solidFill>
                <a:srgbClr val="013544"/>
              </a:solidFill>
              <a:latin typeface="+mj-lt"/>
            </a:endParaRPr>
          </a:p>
          <a:p>
            <a:endParaRPr lang="ru-RU" sz="2800" dirty="0">
              <a:solidFill>
                <a:srgbClr val="013544"/>
              </a:solidFill>
              <a:latin typeface="+mj-lt"/>
            </a:endParaRPr>
          </a:p>
          <a:p>
            <a:endParaRPr lang="ru-RU" sz="2800" dirty="0">
              <a:solidFill>
                <a:srgbClr val="013544"/>
              </a:solidFill>
              <a:latin typeface="+mj-lt"/>
            </a:endParaRPr>
          </a:p>
          <a:p>
            <a:endParaRPr lang="ru-RU" sz="2800" dirty="0">
              <a:solidFill>
                <a:srgbClr val="013544"/>
              </a:solidFill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13544"/>
                </a:solidFill>
                <a:latin typeface="+mj-lt"/>
              </a:rPr>
              <a:t>СИСТЕМА ОЦЕНКИ КАЧЕСТВА МЕДИЦИНСКОЙ ПОМОЩИ</a:t>
            </a:r>
          </a:p>
        </p:txBody>
      </p:sp>
      <p:pic>
        <p:nvPicPr>
          <p:cNvPr id="5" name="Рисунок 4" descr="Изображение выглядит как тахта, коробка, пол, мебель&#10;&#10;Автоматически созданное описание">
            <a:extLst>
              <a:ext uri="{FF2B5EF4-FFF2-40B4-BE49-F238E27FC236}">
                <a16:creationId xmlns:a16="http://schemas.microsoft.com/office/drawing/2014/main" id="{52AB7CCA-A5CC-7B5D-F4D4-7B2DE7FB72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7823" y="3273225"/>
            <a:ext cx="1435872" cy="14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3227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5D9D55B4-A731-3228-BCD1-71B7450B2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>
                <a:solidFill>
                  <a:srgbClr val="013544"/>
                </a:solidFill>
              </a:rPr>
              <a:t>Система менеджмента качества</a:t>
            </a: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E4EEACE5-66A8-59FE-4578-06C7C814F0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388" y="1412875"/>
            <a:ext cx="106584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hangingPunct="0">
              <a:buFont typeface="Wingdings" pitchFamily="2" charset="2"/>
              <a:buNone/>
            </a:pPr>
            <a:r>
              <a:rPr lang="en-US" altLang="ru-RU" sz="2000" b="1" dirty="0">
                <a:solidFill>
                  <a:srgbClr val="21B6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ISO 9000</a:t>
            </a:r>
            <a:r>
              <a:rPr lang="ru-RU" altLang="ru-RU" sz="2000" b="1" dirty="0">
                <a:solidFill>
                  <a:srgbClr val="21B6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altLang="ru-RU" sz="2000" dirty="0"/>
              <a:t>– серия международных стандартов, содержащих термины и определения, основные принципы менеджмента качества, </a:t>
            </a:r>
            <a:r>
              <a:rPr lang="ru-RU" altLang="ru-RU" sz="2000" i="1" dirty="0"/>
              <a:t>требования к системе менеджмента качества </a:t>
            </a:r>
            <a:r>
              <a:rPr lang="ru-RU" altLang="ru-RU" sz="2000" dirty="0"/>
              <a:t>организаций и предприятий, а также руководство по достижению устойчивого результата</a:t>
            </a:r>
            <a:endParaRPr lang="en-US" altLang="ru-RU" sz="2000" dirty="0"/>
          </a:p>
        </p:txBody>
      </p:sp>
      <p:pic>
        <p:nvPicPr>
          <p:cNvPr id="4" name="Picture 2" descr="D:\Документы BMYu\BMYu\PPT\20180411 Опыт получения HIMSS\ISO храм.JPG">
            <a:extLst>
              <a:ext uri="{FF2B5EF4-FFF2-40B4-BE49-F238E27FC236}">
                <a16:creationId xmlns:a16="http://schemas.microsoft.com/office/drawing/2014/main" id="{8792E068-51E4-55E5-F02C-2B09F5E88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1562" y="2959100"/>
            <a:ext cx="4668837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D:\Документы BMYu\BMYu\PPT\20180411 Опыт получения HIMSS\ISO сертификат.JPG">
            <a:extLst>
              <a:ext uri="{FF2B5EF4-FFF2-40B4-BE49-F238E27FC236}">
                <a16:creationId xmlns:a16="http://schemas.microsoft.com/office/drawing/2014/main" id="{235B1827-D93C-13A6-77C3-97014F7DE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7857" y="2959100"/>
            <a:ext cx="454342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9471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5D9D55B4-A731-3228-BCD1-71B7450B2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>
                <a:solidFill>
                  <a:srgbClr val="013544"/>
                </a:solidFill>
              </a:rPr>
              <a:t>Система менеджмента качества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2CA9FBE3-7B88-3DD2-B5A8-C26A145AE7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388" y="1412875"/>
            <a:ext cx="1065847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hangingPunct="0">
              <a:buFont typeface="Wingdings" pitchFamily="2" charset="2"/>
              <a:buNone/>
            </a:pPr>
            <a:r>
              <a:rPr lang="en-US" altLang="ru-RU" sz="2000" b="1" dirty="0">
                <a:solidFill>
                  <a:srgbClr val="21B6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JCI</a:t>
            </a:r>
            <a:r>
              <a:rPr lang="en-US" altLang="ru-RU" sz="2000" b="1" dirty="0"/>
              <a:t>, </a:t>
            </a:r>
            <a:r>
              <a:rPr lang="en-US" altLang="ru-RU" sz="2000" dirty="0"/>
              <a:t>Joint Commission International</a:t>
            </a:r>
            <a:r>
              <a:rPr lang="ru-RU" altLang="ru-RU" sz="2000" b="1" dirty="0"/>
              <a:t> </a:t>
            </a:r>
            <a:r>
              <a:rPr lang="ru-RU" altLang="ru-RU" sz="2000" dirty="0"/>
              <a:t>– группа, предоставляющая услуги по аккредитации лечебных учреждений по всему миру.</a:t>
            </a:r>
          </a:p>
          <a:p>
            <a:pPr eaLnBrk="0" hangingPunct="0">
              <a:buFont typeface="Wingdings" pitchFamily="2" charset="2"/>
              <a:buNone/>
            </a:pPr>
            <a:endParaRPr lang="ru-RU" altLang="ru-RU" sz="2000" dirty="0"/>
          </a:p>
          <a:p>
            <a:pPr eaLnBrk="0" hangingPunct="0">
              <a:buFont typeface="Wingdings" pitchFamily="2" charset="2"/>
              <a:buNone/>
            </a:pPr>
            <a:r>
              <a:rPr lang="ru-RU" altLang="ru-RU" sz="2000" dirty="0"/>
              <a:t>Главная цель </a:t>
            </a:r>
            <a:r>
              <a:rPr lang="en-US" altLang="ru-RU" sz="2000" dirty="0"/>
              <a:t>Joint Commission – </a:t>
            </a:r>
            <a:r>
              <a:rPr lang="ru-RU" altLang="ru-RU" sz="2000" dirty="0"/>
              <a:t>обеспечение безопасности пациентов путем выявления проблемных областей в здравоохранении и </a:t>
            </a:r>
            <a:r>
              <a:rPr lang="ru-RU" altLang="ru-RU" sz="2000" i="1" dirty="0"/>
              <a:t>распространения лучших практик </a:t>
            </a:r>
            <a:r>
              <a:rPr lang="ru-RU" altLang="ru-RU" sz="2000" dirty="0"/>
              <a:t>для решения этих проблем.</a:t>
            </a:r>
            <a:endParaRPr lang="en-US" altLang="ru-RU" sz="2000" dirty="0"/>
          </a:p>
        </p:txBody>
      </p:sp>
      <p:pic>
        <p:nvPicPr>
          <p:cNvPr id="8" name="Picture 2" descr="G:\20180411\JCI GoldSeal_4color.jpg">
            <a:extLst>
              <a:ext uri="{FF2B5EF4-FFF2-40B4-BE49-F238E27FC236}">
                <a16:creationId xmlns:a16="http://schemas.microsoft.com/office/drawing/2014/main" id="{6F43CADF-07E5-3853-B919-F42D09590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6204" y="3623733"/>
            <a:ext cx="241617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1153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5D9D55B4-A731-3228-BCD1-71B7450B2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>
                <a:solidFill>
                  <a:srgbClr val="013544"/>
                </a:solidFill>
              </a:rPr>
              <a:t>Система менеджмента качества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357AF10F-F9B7-6A03-5E91-F97E0ABF98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388" y="1412875"/>
            <a:ext cx="106584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hangingPunct="0">
              <a:buFont typeface="Wingdings" pitchFamily="2" charset="2"/>
              <a:buNone/>
            </a:pPr>
            <a:r>
              <a:rPr lang="en-US" altLang="ru-RU" sz="2000" b="1" dirty="0">
                <a:solidFill>
                  <a:srgbClr val="21B6E1"/>
                </a:solidFill>
              </a:rPr>
              <a:t>HIMSS</a:t>
            </a:r>
            <a:r>
              <a:rPr lang="en-US" altLang="ru-RU" sz="2000" b="1" dirty="0"/>
              <a:t>, </a:t>
            </a:r>
            <a:r>
              <a:rPr lang="en-US" altLang="ru-RU" sz="2000" dirty="0"/>
              <a:t>Healthcare Information and Management Systems Society</a:t>
            </a:r>
            <a:r>
              <a:rPr lang="ru-RU" altLang="ru-RU" sz="2000" b="1" dirty="0"/>
              <a:t> </a:t>
            </a:r>
            <a:r>
              <a:rPr lang="ru-RU" altLang="ru-RU" sz="2000" dirty="0"/>
              <a:t>– некоммерческая организация, занимающаяся улучшением качества, безопасности, экономической эффективности и доступности медицинской помощи </a:t>
            </a:r>
            <a:r>
              <a:rPr lang="ru-RU" altLang="ru-RU" sz="2000" i="1" dirty="0"/>
              <a:t>путем наилучшего использования информационных технологий </a:t>
            </a:r>
            <a:r>
              <a:rPr lang="ru-RU" altLang="ru-RU" sz="2000" dirty="0"/>
              <a:t>и систем управления.</a:t>
            </a:r>
            <a:endParaRPr lang="en-US" altLang="ru-RU" sz="2000" dirty="0"/>
          </a:p>
        </p:txBody>
      </p:sp>
      <p:pic>
        <p:nvPicPr>
          <p:cNvPr id="10" name="Picture 2" descr="G:\20180411\himss-logo-w-tag-2018.png">
            <a:extLst>
              <a:ext uri="{FF2B5EF4-FFF2-40B4-BE49-F238E27FC236}">
                <a16:creationId xmlns:a16="http://schemas.microsoft.com/office/drawing/2014/main" id="{D2182378-1A8A-F069-9AB9-DA1D7C355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9038" y="4149725"/>
            <a:ext cx="5143500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706138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3663</TotalTime>
  <Words>447</Words>
  <Application>Microsoft Office PowerPoint</Application>
  <PresentationFormat>Широкоэкранный</PresentationFormat>
  <Paragraphs>94</Paragraphs>
  <Slides>22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3" baseType="lpstr">
      <vt:lpstr>Arial</vt:lpstr>
      <vt:lpstr>Arial Black</vt:lpstr>
      <vt:lpstr>Calibri</vt:lpstr>
      <vt:lpstr>Calibri Light</vt:lpstr>
      <vt:lpstr>Roboto</vt:lpstr>
      <vt:lpstr>Tahoma</vt:lpstr>
      <vt:lpstr>Times New Roman</vt:lpstr>
      <vt:lpstr>Wingdings</vt:lpstr>
      <vt:lpstr>Тема Office</vt:lpstr>
      <vt:lpstr>Специальное оформление</vt:lpstr>
      <vt:lpstr>Фотография Photo Editor</vt:lpstr>
      <vt:lpstr>ЭМК – ИНСТРУМЕНТ ПЕРЕХОДА ОТ КОНТРОЛЯ К УПРАВЛЕНИЮ КАЧЕСТВОМ МЕДИЦИНСКОЙ ПОМОЩИ</vt:lpstr>
      <vt:lpstr>ФГБУ ВЦЭРМ им.А.М.Никифорова МЧС России</vt:lpstr>
      <vt:lpstr>2001 – 2010  MedTrack &amp; LabTrack</vt:lpstr>
      <vt:lpstr>2010 – по настоящее время   qMS</vt:lpstr>
      <vt:lpstr>Ячейка системы здравоохранения</vt:lpstr>
      <vt:lpstr>Фундаментальные основы качества</vt:lpstr>
      <vt:lpstr>Система менеджмента качества</vt:lpstr>
      <vt:lpstr>Система менеджмента качества</vt:lpstr>
      <vt:lpstr>Система менеджмента качества</vt:lpstr>
      <vt:lpstr>Презентация PowerPoint</vt:lpstr>
      <vt:lpstr>Электронный лист назначений</vt:lpstr>
      <vt:lpstr>Все, что МОЖНО интегрировать – НУЖНО интегрировать</vt:lpstr>
      <vt:lpstr>Все, что МОЖНО интегрировать – НУЖНО интегрировать</vt:lpstr>
      <vt:lpstr>ЧТО НЕЛЬЗЯ ИНТЕГРИРОВАТЬ – ВВОДИТЬ НА МЕСТЕ</vt:lpstr>
      <vt:lpstr>ЧТО ПРИШЛОСЬ ПЕРЕДЕЛАТЬ</vt:lpstr>
      <vt:lpstr>МАКСИМАЛЬНО СТРУКТУРИРОВАННАЯ ЗАПИСЬ</vt:lpstr>
      <vt:lpstr>ПОДДЕРЖКА ПРИНЯТИЯ РЕШЕНИЙ</vt:lpstr>
      <vt:lpstr>Замкнутый цикл распределения медикаментов</vt:lpstr>
      <vt:lpstr>НИКАКИХ РУКОПИСНЫХ ОТЧЕТОВ</vt:lpstr>
      <vt:lpstr>Презентация PowerPoint</vt:lpstr>
      <vt:lpstr>HIMSS ● EMRAM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МЕСТО ДЛЯ ЗАГОЛОВКА ВАШЕГО ДОКЛАДА</dc:title>
  <dc:creator>Рыбкина Ольга</dc:creator>
  <cp:lastModifiedBy>bmyu</cp:lastModifiedBy>
  <cp:revision>21</cp:revision>
  <dcterms:created xsi:type="dcterms:W3CDTF">2024-04-23T09:09:02Z</dcterms:created>
  <dcterms:modified xsi:type="dcterms:W3CDTF">2024-10-29T09:57:16Z</dcterms:modified>
</cp:coreProperties>
</file>